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12192000"/>
  <p:embeddedFontLst>
    <p:embeddedFont>
      <p:font typeface="Noto Sans KR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gaHf0CR6tPUtbYfbFJvdhFnFEs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NotoSansKR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NotoSansK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1" name="Google Shape;491;p9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0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6" name="Google Shape;526;p10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0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p11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1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4" name="Google Shape;594;p12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2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5" name="Google Shape;625;p13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3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4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5" name="Google Shape;665;p14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4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5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p15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5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6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4" name="Google Shape;724;p16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6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7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3" name="Google Shape;763;p17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7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8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1" name="Google Shape;791;p18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8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9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2" name="Google Shape;822;p19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9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0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0" name="Google Shape;860;p20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20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8" name="Google Shape;888;p21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21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2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9" name="Google Shape;919;p22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22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3:notes"/>
          <p:cNvSpPr/>
          <p:nvPr>
            <p:ph idx="2" type="sldImg"/>
          </p:nvPr>
        </p:nvSpPr>
        <p:spPr>
          <a:xfrm>
            <a:off x="-360" y="-360"/>
            <a:ext cx="720" cy="7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9" name="Google Shape;959;p23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23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4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Google Shape;987;p24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24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5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0" name="Google Shape;1020;p25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25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6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7" name="Google Shape;1067;p26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26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27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5" name="Google Shape;1095;p27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27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8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6" name="Google Shape;1146;p28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28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9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2" name="Google Shape;1162;p29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9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0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6" name="Google Shape;1226;p30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30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3" name="Google Shape;1293;p31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31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7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c68b25a8a2_5_0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3c68b25a8a2_5_0:notes"/>
          <p:cNvSpPr txBox="1"/>
          <p:nvPr>
            <p:ph idx="1" type="body"/>
          </p:nvPr>
        </p:nvSpPr>
        <p:spPr>
          <a:xfrm>
            <a:off x="0" y="0"/>
            <a:ext cx="300" cy="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c68b25a8a2_5_0:notes"/>
          <p:cNvSpPr txBox="1"/>
          <p:nvPr>
            <p:ph idx="12" type="sldNum"/>
          </p:nvPr>
        </p:nvSpPr>
        <p:spPr>
          <a:xfrm>
            <a:off x="0" y="0"/>
            <a:ext cx="300" cy="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p8:notes"/>
          <p:cNvSpPr txBox="1"/>
          <p:nvPr>
            <p:ph idx="1"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:notes"/>
          <p:cNvSpPr txBox="1"/>
          <p:nvPr>
            <p:ph idx="12" type="sldNum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3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2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2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3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Relationship Id="rId8" Type="http://schemas.openxmlformats.org/officeDocument/2006/relationships/image" Target="../media/image5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68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9" Type="http://schemas.openxmlformats.org/officeDocument/2006/relationships/image" Target="../media/image72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222.jp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65.png"/><Relationship Id="rId8" Type="http://schemas.openxmlformats.org/officeDocument/2006/relationships/image" Target="../media/image19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86.png"/><Relationship Id="rId8" Type="http://schemas.openxmlformats.org/officeDocument/2006/relationships/image" Target="../media/image231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9" Type="http://schemas.openxmlformats.org/officeDocument/2006/relationships/image" Target="../media/image95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231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65.png"/><Relationship Id="rId8" Type="http://schemas.openxmlformats.org/officeDocument/2006/relationships/image" Target="../media/image9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140.png"/><Relationship Id="rId8" Type="http://schemas.openxmlformats.org/officeDocument/2006/relationships/image" Target="../media/image154.jp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9" Type="http://schemas.openxmlformats.org/officeDocument/2006/relationships/image" Target="../media/image112.jp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112.jp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65.png"/><Relationship Id="rId8" Type="http://schemas.openxmlformats.org/officeDocument/2006/relationships/image" Target="../media/image1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129.png"/><Relationship Id="rId8" Type="http://schemas.openxmlformats.org/officeDocument/2006/relationships/image" Target="../media/image1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9" Type="http://schemas.openxmlformats.org/officeDocument/2006/relationships/image" Target="../media/image14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150.jp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65.png"/><Relationship Id="rId8" Type="http://schemas.openxmlformats.org/officeDocument/2006/relationships/image" Target="../media/image1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161.jpg"/><Relationship Id="rId8" Type="http://schemas.openxmlformats.org/officeDocument/2006/relationships/image" Target="../media/image153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9" Type="http://schemas.openxmlformats.org/officeDocument/2006/relationships/image" Target="../media/image167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163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65.png"/><Relationship Id="rId8" Type="http://schemas.openxmlformats.org/officeDocument/2006/relationships/image" Target="../media/image16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175.png"/><Relationship Id="rId8" Type="http://schemas.openxmlformats.org/officeDocument/2006/relationships/image" Target="../media/image188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3.png"/><Relationship Id="rId1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195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65.png"/><Relationship Id="rId8" Type="http://schemas.openxmlformats.org/officeDocument/2006/relationships/image" Target="../media/image20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Relationship Id="rId4" Type="http://schemas.openxmlformats.org/officeDocument/2006/relationships/image" Target="../media/image194.png"/><Relationship Id="rId5" Type="http://schemas.openxmlformats.org/officeDocument/2006/relationships/image" Target="../media/image66.png"/><Relationship Id="rId6" Type="http://schemas.openxmlformats.org/officeDocument/2006/relationships/image" Target="../media/image208.png"/><Relationship Id="rId7" Type="http://schemas.openxmlformats.org/officeDocument/2006/relationships/image" Target="../media/image19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ERLDW7blubGRftc95v7qCDx7osJftmgB/view" TargetMode="External"/><Relationship Id="rId4" Type="http://schemas.openxmlformats.org/officeDocument/2006/relationships/image" Target="../media/image196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1.png"/><Relationship Id="rId1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7.png"/><Relationship Id="rId4" Type="http://schemas.openxmlformats.org/officeDocument/2006/relationships/image" Target="../media/image237.png"/><Relationship Id="rId9" Type="http://schemas.openxmlformats.org/officeDocument/2006/relationships/image" Target="../media/image228.png"/><Relationship Id="rId5" Type="http://schemas.openxmlformats.org/officeDocument/2006/relationships/image" Target="../media/image214.png"/><Relationship Id="rId6" Type="http://schemas.openxmlformats.org/officeDocument/2006/relationships/image" Target="../media/image212.png"/><Relationship Id="rId7" Type="http://schemas.openxmlformats.org/officeDocument/2006/relationships/image" Target="../media/image218.png"/><Relationship Id="rId8" Type="http://schemas.openxmlformats.org/officeDocument/2006/relationships/image" Target="../media/image220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9.png"/><Relationship Id="rId10" Type="http://schemas.openxmlformats.org/officeDocument/2006/relationships/image" Target="../media/image236.png"/><Relationship Id="rId1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7.png"/><Relationship Id="rId4" Type="http://schemas.openxmlformats.org/officeDocument/2006/relationships/image" Target="../media/image237.png"/><Relationship Id="rId9" Type="http://schemas.openxmlformats.org/officeDocument/2006/relationships/image" Target="../media/image223.png"/><Relationship Id="rId5" Type="http://schemas.openxmlformats.org/officeDocument/2006/relationships/image" Target="../media/image214.png"/><Relationship Id="rId6" Type="http://schemas.openxmlformats.org/officeDocument/2006/relationships/image" Target="../media/image238.png"/><Relationship Id="rId7" Type="http://schemas.openxmlformats.org/officeDocument/2006/relationships/image" Target="../media/image232.png"/><Relationship Id="rId8" Type="http://schemas.openxmlformats.org/officeDocument/2006/relationships/image" Target="../media/image2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4.png"/><Relationship Id="rId4" Type="http://schemas.openxmlformats.org/officeDocument/2006/relationships/image" Target="../media/image226.png"/><Relationship Id="rId5" Type="http://schemas.openxmlformats.org/officeDocument/2006/relationships/image" Target="../media/image225.png"/><Relationship Id="rId6" Type="http://schemas.openxmlformats.org/officeDocument/2006/relationships/image" Target="../media/image2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3.jpg"/><Relationship Id="rId10" Type="http://schemas.openxmlformats.org/officeDocument/2006/relationships/image" Target="../media/image122.jpg"/><Relationship Id="rId13" Type="http://schemas.openxmlformats.org/officeDocument/2006/relationships/image" Target="../media/image113.jpg"/><Relationship Id="rId1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15.jpg"/><Relationship Id="rId15" Type="http://schemas.openxmlformats.org/officeDocument/2006/relationships/image" Target="../media/image38.png"/><Relationship Id="rId14" Type="http://schemas.openxmlformats.org/officeDocument/2006/relationships/image" Target="../media/image111.jp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7.png"/><Relationship Id="rId13" Type="http://schemas.openxmlformats.org/officeDocument/2006/relationships/image" Target="../media/image40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9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83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76.png"/><Relationship Id="rId6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"/>
          <p:cNvSpPr/>
          <p:nvPr/>
        </p:nvSpPr>
        <p:spPr>
          <a:xfrm>
            <a:off x="6476760" y="-1904760"/>
            <a:ext cx="7619400" cy="7619400"/>
          </a:xfrm>
          <a:prstGeom prst="ellipse">
            <a:avLst/>
          </a:prstGeom>
          <a:noFill/>
          <a:ln cap="flat" cmpd="sng" w="25550">
            <a:solidFill>
              <a:srgbClr val="D4A574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"/>
          <p:cNvSpPr/>
          <p:nvPr/>
        </p:nvSpPr>
        <p:spPr>
          <a:xfrm>
            <a:off x="-1429200" y="2572200"/>
            <a:ext cx="5714640" cy="5714640"/>
          </a:xfrm>
          <a:prstGeom prst="ellipse">
            <a:avLst/>
          </a:prstGeom>
          <a:noFill/>
          <a:ln cap="flat" cmpd="sng" w="25550">
            <a:solidFill>
              <a:srgbClr val="8B7355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"/>
          <p:cNvPicPr preferRelativeResize="0"/>
          <p:nvPr/>
        </p:nvPicPr>
        <p:blipFill rotWithShape="1">
          <a:blip r:embed="rId3">
            <a:alphaModFix/>
          </a:blip>
          <a:srcRect b="0" l="-2083" r="-2083" t="0"/>
          <a:stretch/>
        </p:blipFill>
        <p:spPr>
          <a:xfrm>
            <a:off x="0" y="1028880"/>
            <a:ext cx="12191400" cy="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1"/>
          <p:cNvPicPr preferRelativeResize="0"/>
          <p:nvPr/>
        </p:nvPicPr>
        <p:blipFill rotWithShape="1">
          <a:blip r:embed="rId4">
            <a:alphaModFix/>
          </a:blip>
          <a:srcRect b="-2082" l="0" r="0" t="-2082"/>
          <a:stretch/>
        </p:blipFill>
        <p:spPr>
          <a:xfrm>
            <a:off x="1828800" y="0"/>
            <a:ext cx="864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1"/>
          <p:cNvPicPr preferRelativeResize="0"/>
          <p:nvPr/>
        </p:nvPicPr>
        <p:blipFill rotWithShape="1">
          <a:blip r:embed="rId5">
            <a:alphaModFix/>
          </a:blip>
          <a:srcRect b="-195" l="0" r="0" t="-195"/>
          <a:stretch/>
        </p:blipFill>
        <p:spPr>
          <a:xfrm>
            <a:off x="0" y="2476080"/>
            <a:ext cx="75600" cy="1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/>
          <p:nvPr/>
        </p:nvSpPr>
        <p:spPr>
          <a:xfrm>
            <a:off x="10940040" y="6344280"/>
            <a:ext cx="104292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2026. 02. 0</a:t>
            </a:r>
            <a:r>
              <a:rPr lang="en-US" sz="1200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9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5165280" y="864000"/>
            <a:ext cx="1866960" cy="428400"/>
          </a:xfrm>
          <a:prstGeom prst="roundRect">
            <a:avLst>
              <a:gd fmla="val 213219" name="adj"/>
            </a:avLst>
          </a:prstGeom>
          <a:solidFill>
            <a:srgbClr val="D4A574">
              <a:alpha val="9803"/>
            </a:srgbClr>
          </a:solidFill>
          <a:ln cap="flat" cmpd="sng" w="12600">
            <a:solidFill>
              <a:srgbClr val="8B7355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"/>
          <p:cNvPicPr preferRelativeResize="0"/>
          <p:nvPr/>
        </p:nvPicPr>
        <p:blipFill rotWithShape="1">
          <a:blip r:embed="rId6">
            <a:alphaModFix/>
          </a:blip>
          <a:srcRect b="-1266" l="0" r="0" t="-1266"/>
          <a:stretch/>
        </p:blipFill>
        <p:spPr>
          <a:xfrm>
            <a:off x="5403960" y="989280"/>
            <a:ext cx="20916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"/>
          <p:cNvSpPr/>
          <p:nvPr/>
        </p:nvSpPr>
        <p:spPr>
          <a:xfrm>
            <a:off x="5661000" y="864000"/>
            <a:ext cx="116172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3092400" y="1743840"/>
            <a:ext cx="6009840" cy="12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4200"/>
              <a:buFont typeface="Noto Sans KR"/>
              <a:buNone/>
            </a:pPr>
            <a:r>
              <a:rPr b="1" i="0" lang="en-US" sz="42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물류창고 내 자동 운반 로봇</a:t>
            </a:r>
            <a:endParaRPr b="0" i="0" sz="4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4200"/>
              <a:buFont typeface="Noto Sans KR"/>
              <a:buNone/>
            </a:pPr>
            <a:r>
              <a:rPr b="1" i="0" lang="en-US" sz="42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협업 시스템</a:t>
            </a:r>
            <a:endParaRPr b="0" i="0" sz="4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1714680" y="4567320"/>
            <a:ext cx="8762400" cy="8640"/>
          </a:xfrm>
          <a:prstGeom prst="rect">
            <a:avLst/>
          </a:prstGeom>
          <a:solidFill>
            <a:srgbClr val="6D4C41">
              <a:alpha val="14901"/>
            </a:srgbClr>
          </a:solidFill>
          <a:ln cap="flat" cmpd="sng" w="12600">
            <a:solidFill>
              <a:srgbClr val="6D4C41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"/>
          <p:cNvSpPr/>
          <p:nvPr/>
        </p:nvSpPr>
        <p:spPr>
          <a:xfrm>
            <a:off x="4896347" y="4845950"/>
            <a:ext cx="1971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Project </a:t>
            </a:r>
            <a:r>
              <a:rPr b="1" lang="en-US" sz="13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Member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2823840" y="5285160"/>
            <a:ext cx="95256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문홍일 </a:t>
            </a:r>
            <a:r>
              <a:rPr b="1" i="0" lang="en-US" sz="900" u="none" cap="none" strike="noStrike">
                <a:solidFill>
                  <a:srgbClr val="FFF8F0"/>
                </a:solidFill>
                <a:latin typeface="Noto Sans KR"/>
                <a:ea typeface="Noto Sans KR"/>
                <a:cs typeface="Noto Sans KR"/>
                <a:sym typeface="Noto Sans KR"/>
              </a:rPr>
              <a:t>PM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4002480" y="5285160"/>
            <a:ext cx="1238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·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4353480" y="5285160"/>
            <a:ext cx="54288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이승민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5120640" y="5285160"/>
            <a:ext cx="1238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·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5472720" y="5285160"/>
            <a:ext cx="54288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이주학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6239880" y="5285160"/>
            <a:ext cx="1238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·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6591960" y="5285160"/>
            <a:ext cx="54288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박지훈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7359120" y="5285160"/>
            <a:ext cx="1238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·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7711200" y="5285160"/>
            <a:ext cx="54288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손경만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8478360" y="5285160"/>
            <a:ext cx="1238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·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8829360" y="5285160"/>
            <a:ext cx="54288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0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최대혁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657800" y="5765400"/>
            <a:ext cx="887760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Mentor: </a:t>
            </a:r>
            <a:r>
              <a:rPr b="1" i="0" lang="en-US" sz="12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Andreas Kim ,</a:t>
            </a:r>
            <a:r>
              <a:rPr b="1" lang="en-US" sz="1200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 Jung EunYoung, Ji YeEun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6096240" y="3918960"/>
            <a:ext cx="761400" cy="38160"/>
          </a:xfrm>
          <a:prstGeom prst="rect">
            <a:avLst/>
          </a:prstGeom>
          <a:solidFill>
            <a:srgbClr val="D4A574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2608920" y="3252600"/>
            <a:ext cx="6975720" cy="40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2100"/>
              <a:buFont typeface="Noto Sans KR"/>
              <a:buNone/>
            </a:pPr>
            <a:r>
              <a:rPr b="0" i="0" lang="en-US" sz="21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SLAM 기반 자율주행 로봇 시스템 구현 및 실환경 검증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9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6" name="Google Shape;496;p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9810720" y="3938400"/>
            <a:ext cx="285732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>
              <a:alpha val="49803"/>
            </a:srgbClr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9"/>
          <p:cNvSpPr/>
          <p:nvPr/>
        </p:nvSpPr>
        <p:spPr>
          <a:xfrm>
            <a:off x="571675" y="107875"/>
            <a:ext cx="46581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3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 프로젝트 개발 과정</a:t>
            </a:r>
            <a:endParaRPr b="1" sz="3000">
              <a:solidFill>
                <a:srgbClr val="3E272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4.1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인식 안정화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계획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9"/>
          <p:cNvSpPr/>
          <p:nvPr/>
        </p:nvSpPr>
        <p:spPr>
          <a:xfrm>
            <a:off x="57168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9"/>
          <p:cNvSpPr/>
          <p:nvPr/>
        </p:nvSpPr>
        <p:spPr>
          <a:xfrm>
            <a:off x="80928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9"/>
          <p:cNvSpPr/>
          <p:nvPr/>
        </p:nvSpPr>
        <p:spPr>
          <a:xfrm>
            <a:off x="80928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2" name="Google Shape;502;p9"/>
          <p:cNvPicPr preferRelativeResize="0"/>
          <p:nvPr/>
        </p:nvPicPr>
        <p:blipFill rotWithShape="1">
          <a:blip r:embed="rId4">
            <a:alphaModFix/>
          </a:blip>
          <a:srcRect b="-2321" l="0" r="0" t="-2321"/>
          <a:stretch/>
        </p:blipFill>
        <p:spPr>
          <a:xfrm>
            <a:off x="91908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9"/>
          <p:cNvSpPr/>
          <p:nvPr/>
        </p:nvSpPr>
        <p:spPr>
          <a:xfrm>
            <a:off x="1266480" y="1329480"/>
            <a:ext cx="157608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계획 구성 (Plan)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9"/>
          <p:cNvSpPr/>
          <p:nvPr/>
        </p:nvSpPr>
        <p:spPr>
          <a:xfrm>
            <a:off x="6215040" y="1095480"/>
            <a:ext cx="5410080" cy="134856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9"/>
          <p:cNvSpPr/>
          <p:nvPr/>
        </p:nvSpPr>
        <p:spPr>
          <a:xfrm>
            <a:off x="645300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9"/>
          <p:cNvSpPr/>
          <p:nvPr/>
        </p:nvSpPr>
        <p:spPr>
          <a:xfrm>
            <a:off x="645300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7" name="Google Shape;507;p9"/>
          <p:cNvPicPr preferRelativeResize="0"/>
          <p:nvPr/>
        </p:nvPicPr>
        <p:blipFill rotWithShape="1">
          <a:blip r:embed="rId5">
            <a:alphaModFix/>
          </a:blip>
          <a:srcRect b="-2321" l="0" r="0" t="-2321"/>
          <a:stretch/>
        </p:blipFill>
        <p:spPr>
          <a:xfrm>
            <a:off x="656280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"/>
          <p:cNvSpPr/>
          <p:nvPr/>
        </p:nvSpPr>
        <p:spPr>
          <a:xfrm>
            <a:off x="6910200" y="1329480"/>
            <a:ext cx="187056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이유 (YOLOv8n)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9"/>
          <p:cNvSpPr/>
          <p:nvPr/>
        </p:nvSpPr>
        <p:spPr>
          <a:xfrm>
            <a:off x="6331680" y="1848600"/>
            <a:ext cx="5144400" cy="46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 - YOLOv8n의 Precision 안정적 수렴 / mAP50-95 높은 값에서 안정적 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 - hsv_v(조명 변화 대응) = 0.4 강의실 환경에 맞춰 이미지의 밝기를 조절하는 HSV 증강 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 - translate = 0.05 (소규모 위치 오차 대응)  프레임 내 위치가 약간 이동하는 상황 고려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9"/>
          <p:cNvSpPr/>
          <p:nvPr/>
        </p:nvSpPr>
        <p:spPr>
          <a:xfrm>
            <a:off x="571680" y="2533680"/>
            <a:ext cx="11048400" cy="3849120"/>
          </a:xfrm>
          <a:prstGeom prst="roundRect">
            <a:avLst>
              <a:gd fmla="val 1254" name="adj"/>
            </a:avLst>
          </a:prstGeom>
          <a:solidFill>
            <a:srgbClr val="FEFDFB"/>
          </a:solidFill>
          <a:ln cap="flat" cmpd="sng" w="381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1" name="Google Shape;511;p9"/>
          <p:cNvPicPr preferRelativeResize="0"/>
          <p:nvPr/>
        </p:nvPicPr>
        <p:blipFill rotWithShape="1">
          <a:blip r:embed="rId6">
            <a:alphaModFix/>
          </a:blip>
          <a:srcRect b="-451" l="0" r="0" t="-450"/>
          <a:stretch/>
        </p:blipFill>
        <p:spPr>
          <a:xfrm>
            <a:off x="790920" y="2695320"/>
            <a:ext cx="15433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9"/>
          <p:cNvSpPr/>
          <p:nvPr/>
        </p:nvSpPr>
        <p:spPr>
          <a:xfrm>
            <a:off x="790920" y="3268080"/>
            <a:ext cx="15433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9"/>
          <p:cNvSpPr/>
          <p:nvPr/>
        </p:nvSpPr>
        <p:spPr>
          <a:xfrm>
            <a:off x="790920" y="2685240"/>
            <a:ext cx="15433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DIAGRAM / PHOTO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9"/>
          <p:cNvSpPr/>
          <p:nvPr/>
        </p:nvSpPr>
        <p:spPr>
          <a:xfrm>
            <a:off x="5619960" y="3880800"/>
            <a:ext cx="952560" cy="952560"/>
          </a:xfrm>
          <a:prstGeom prst="ellipse">
            <a:avLst/>
          </a:prstGeom>
          <a:solidFill>
            <a:srgbClr val="D4A574">
              <a:alpha val="9803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5" name="Google Shape;515;p9"/>
          <p:cNvPicPr preferRelativeResize="0"/>
          <p:nvPr/>
        </p:nvPicPr>
        <p:blipFill rotWithShape="1">
          <a:blip r:embed="rId7">
            <a:alphaModFix amt="80000"/>
          </a:blip>
          <a:srcRect b="0" l="0" r="0" t="0"/>
          <a:stretch/>
        </p:blipFill>
        <p:spPr>
          <a:xfrm>
            <a:off x="5796360" y="4089960"/>
            <a:ext cx="599400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9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9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AI 생성 콘텐츠는 정확하지 않을 수 있습니다." id="519" name="Google Shape;51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5160" y="3341520"/>
            <a:ext cx="3342960" cy="25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"/>
          <p:cNvSpPr/>
          <p:nvPr/>
        </p:nvSpPr>
        <p:spPr>
          <a:xfrm>
            <a:off x="823320" y="1843920"/>
            <a:ext cx="527472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400"/>
              <a:buFont typeface="Noto Sans KR"/>
              <a:buNone/>
            </a:pPr>
            <a:r>
              <a:rPr b="0"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적재 대기 AMR 위 물류 배치 확인 후 출발</a:t>
            </a:r>
            <a:endParaRPr b="0" i="0" sz="1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900"/>
              <a:buFont typeface="Noto Sans KR"/>
              <a:buNone/>
            </a:pPr>
            <a:r>
              <a:rPr b="0"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관심영역을 설정하고 IOU의 고정 관심영역의 0.7(이상) 4초간 지속될 경우 </a:t>
            </a:r>
            <a:r>
              <a:rPr b="1"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/box_placed (출발) </a:t>
            </a:r>
            <a:r>
              <a:rPr b="0"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토픽 발행</a:t>
            </a:r>
            <a:endParaRPr sz="105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900"/>
              <a:buFont typeface="Noto Sans KR"/>
              <a:buNone/>
            </a:pPr>
            <a:r>
              <a:t/>
            </a:r>
            <a:endParaRPr sz="1050"/>
          </a:p>
        </p:txBody>
      </p:sp>
      <p:pic>
        <p:nvPicPr>
          <p:cNvPr descr="텍스트, 도표, 스크린샷, 폰트이(가) 표시된 사진&#10;&#10;AI 생성 콘텐츠는 정확하지 않을 수 있습니다." id="521" name="Google Shape;52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29760" y="3066120"/>
            <a:ext cx="2537640" cy="3172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도표, 폰트, 스크린샷이(가) 표시된 사진&#10;&#10;AI 생성 콘텐츠는 정확하지 않을 수 있습니다." id="522" name="Google Shape;522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20120" y="3066120"/>
            <a:ext cx="2543040" cy="321264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"/>
          <p:cNvSpPr/>
          <p:nvPr/>
        </p:nvSpPr>
        <p:spPr>
          <a:xfrm>
            <a:off x="4920120" y="2671920"/>
            <a:ext cx="9477360" cy="32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600"/>
              <a:buFont typeface="Noto Sans KR"/>
              <a:buNone/>
            </a:pPr>
            <a:r>
              <a:rPr b="1" i="0" lang="en-US" sz="16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YOLOv8s                                                           YOLOv8n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0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1" name="Google Shape;531;p10"/>
          <p:cNvPicPr preferRelativeResize="0"/>
          <p:nvPr/>
        </p:nvPicPr>
        <p:blipFill rotWithShape="1">
          <a:blip r:embed="rId3">
            <a:alphaModFix amt="4000"/>
          </a:blip>
          <a:srcRect b="0" l="0" r="0" t="0"/>
          <a:stretch/>
        </p:blipFill>
        <p:spPr>
          <a:xfrm>
            <a:off x="-286200" y="450000"/>
            <a:ext cx="2380680" cy="2380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2" name="Google Shape;532;p10"/>
          <p:cNvPicPr preferRelativeResize="0"/>
          <p:nvPr/>
        </p:nvPicPr>
        <p:blipFill rotWithShape="1">
          <a:blip r:embed="rId4">
            <a:alphaModFix amt="4000"/>
          </a:blip>
          <a:srcRect b="0" l="0" r="0" t="0"/>
          <a:stretch/>
        </p:blipFill>
        <p:spPr>
          <a:xfrm>
            <a:off x="8129160" y="3219480"/>
            <a:ext cx="3847320" cy="384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0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0"/>
          <p:cNvSpPr/>
          <p:nvPr/>
        </p:nvSpPr>
        <p:spPr>
          <a:xfrm>
            <a:off x="571680" y="407880"/>
            <a:ext cx="46393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4.1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인식 안정화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&amp;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5" name="Google Shape;535;p10"/>
          <p:cNvPicPr preferRelativeResize="0"/>
          <p:nvPr/>
        </p:nvPicPr>
        <p:blipFill rotWithShape="1">
          <a:blip r:embed="rId5">
            <a:alphaModFix/>
          </a:blip>
          <a:srcRect b="-94" l="0" r="0" t="-95"/>
          <a:stretch/>
        </p:blipFill>
        <p:spPr>
          <a:xfrm>
            <a:off x="5976360" y="2375640"/>
            <a:ext cx="2372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0"/>
          <p:cNvSpPr/>
          <p:nvPr/>
        </p:nvSpPr>
        <p:spPr>
          <a:xfrm>
            <a:off x="571680" y="4179600"/>
            <a:ext cx="11048400" cy="1923480"/>
          </a:xfrm>
          <a:prstGeom prst="roundRect">
            <a:avLst>
              <a:gd fmla="val 2823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0"/>
          <p:cNvSpPr/>
          <p:nvPr/>
        </p:nvSpPr>
        <p:spPr>
          <a:xfrm>
            <a:off x="571680" y="4179600"/>
            <a:ext cx="57240" cy="1923480"/>
          </a:xfrm>
          <a:prstGeom prst="roundRect">
            <a:avLst>
              <a:gd fmla="val 94295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0"/>
          <p:cNvSpPr/>
          <p:nvPr/>
        </p:nvSpPr>
        <p:spPr>
          <a:xfrm>
            <a:off x="914400" y="4756680"/>
            <a:ext cx="761400" cy="761400"/>
          </a:xfrm>
          <a:prstGeom prst="ellipse">
            <a:avLst/>
          </a:prstGeom>
          <a:solidFill>
            <a:srgbClr val="D4A574">
              <a:alpha val="14901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9" name="Google Shape;53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2000" y="4946760"/>
            <a:ext cx="2858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0"/>
          <p:cNvSpPr/>
          <p:nvPr/>
        </p:nvSpPr>
        <p:spPr>
          <a:xfrm>
            <a:off x="1962360" y="4546440"/>
            <a:ext cx="9477360" cy="32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600"/>
              <a:buFont typeface="Noto Sans KR"/>
              <a:buNone/>
            </a:pPr>
            <a:r>
              <a:rPr b="1" i="0" lang="en-US" sz="16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해결책 (Solution)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1" name="Google Shape;541;p10"/>
          <p:cNvPicPr preferRelativeResize="0"/>
          <p:nvPr/>
        </p:nvPicPr>
        <p:blipFill rotWithShape="1">
          <a:blip r:embed="rId7">
            <a:alphaModFix/>
          </a:blip>
          <a:srcRect b="-1441" l="0" r="0" t="-1441"/>
          <a:stretch/>
        </p:blipFill>
        <p:spPr>
          <a:xfrm>
            <a:off x="1962360" y="4942440"/>
            <a:ext cx="104760" cy="1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0"/>
          <p:cNvSpPr/>
          <p:nvPr/>
        </p:nvSpPr>
        <p:spPr>
          <a:xfrm>
            <a:off x="2162520" y="4918680"/>
            <a:ext cx="591300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유동적 ROI 설정</a:t>
            </a:r>
            <a:r>
              <a:rPr b="1" i="0" lang="en-US" sz="12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 :</a:t>
            </a:r>
            <a:r>
              <a:rPr b="0" i="0" lang="en-US" sz="12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 바구니와 상자를 학습시켜 ROI를 유동적으로 추적 및 변경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3" name="Google Shape;543;p10"/>
          <p:cNvPicPr preferRelativeResize="0"/>
          <p:nvPr/>
        </p:nvPicPr>
        <p:blipFill rotWithShape="1">
          <a:blip r:embed="rId7">
            <a:alphaModFix/>
          </a:blip>
          <a:srcRect b="-1441" l="0" r="0" t="-1441"/>
          <a:stretch/>
        </p:blipFill>
        <p:spPr>
          <a:xfrm>
            <a:off x="1962360" y="5223960"/>
            <a:ext cx="104760" cy="1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0"/>
          <p:cNvSpPr/>
          <p:nvPr/>
        </p:nvSpPr>
        <p:spPr>
          <a:xfrm>
            <a:off x="2162520" y="5223960"/>
            <a:ext cx="622944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Bounding Box 안정화 :</a:t>
            </a:r>
            <a:r>
              <a:rPr b="0" i="0" lang="en-US" sz="12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불안정한 인식 </a:t>
            </a:r>
            <a:r>
              <a:rPr b="0" i="0" lang="en-US" sz="12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방지를 위해 1초간 Box 상태 유지 필터링 적용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5" name="Google Shape;545;p10"/>
          <p:cNvPicPr preferRelativeResize="0"/>
          <p:nvPr/>
        </p:nvPicPr>
        <p:blipFill rotWithShape="1">
          <a:blip r:embed="rId7">
            <a:alphaModFix/>
          </a:blip>
          <a:srcRect b="-1441" l="0" r="0" t="-1441"/>
          <a:stretch/>
        </p:blipFill>
        <p:spPr>
          <a:xfrm>
            <a:off x="1962360" y="5504760"/>
            <a:ext cx="104760" cy="1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0"/>
          <p:cNvSpPr/>
          <p:nvPr/>
        </p:nvSpPr>
        <p:spPr>
          <a:xfrm>
            <a:off x="2162520" y="5504760"/>
            <a:ext cx="585828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IOU 임계값 </a:t>
            </a:r>
            <a:r>
              <a:rPr b="1" lang="en-US" sz="1200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최적화</a:t>
            </a:r>
            <a:r>
              <a:rPr b="1" i="0" lang="en-US" sz="12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 :</a:t>
            </a:r>
            <a:r>
              <a:rPr b="0" i="0" lang="en-US" sz="12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 IOU 0.7 이상 상태를 확인 후 출발 신호(/box_placed) 전송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7" name="Google Shape;547;p10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5716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0"/>
          <p:cNvSpPr/>
          <p:nvPr/>
        </p:nvSpPr>
        <p:spPr>
          <a:xfrm>
            <a:off x="790920" y="1362600"/>
            <a:ext cx="122868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0"/>
          <p:cNvSpPr/>
          <p:nvPr/>
        </p:nvSpPr>
        <p:spPr>
          <a:xfrm>
            <a:off x="509760" y="960480"/>
            <a:ext cx="1228680" cy="32436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BEFORE (문제)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50" name="Google Shape;550;p10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2829240" y="1898280"/>
            <a:ext cx="532800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0"/>
          <p:cNvSpPr/>
          <p:nvPr/>
        </p:nvSpPr>
        <p:spPr>
          <a:xfrm>
            <a:off x="2423160" y="2622600"/>
            <a:ext cx="1345680" cy="266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상황 사진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0"/>
          <p:cNvSpPr/>
          <p:nvPr/>
        </p:nvSpPr>
        <p:spPr>
          <a:xfrm>
            <a:off x="1941120" y="3027600"/>
            <a:ext cx="231228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(고정 ROI 이탈 및 인식 실패 사례)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53" name="Google Shape;553;p10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65728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0"/>
          <p:cNvSpPr/>
          <p:nvPr/>
        </p:nvSpPr>
        <p:spPr>
          <a:xfrm>
            <a:off x="6791400" y="1362600"/>
            <a:ext cx="111420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0"/>
          <p:cNvSpPr/>
          <p:nvPr/>
        </p:nvSpPr>
        <p:spPr>
          <a:xfrm>
            <a:off x="6519960" y="990720"/>
            <a:ext cx="1114200" cy="324360"/>
          </a:xfrm>
          <a:prstGeom prst="rect">
            <a:avLst/>
          </a:prstGeom>
          <a:solidFill>
            <a:srgbClr val="D4A574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AFTER (결과)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56" name="Google Shape;556;p10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8829360" y="1898280"/>
            <a:ext cx="532800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0"/>
          <p:cNvSpPr/>
          <p:nvPr/>
        </p:nvSpPr>
        <p:spPr>
          <a:xfrm>
            <a:off x="8424360" y="2622600"/>
            <a:ext cx="1345680" cy="266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 사진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0"/>
          <p:cNvSpPr/>
          <p:nvPr/>
        </p:nvSpPr>
        <p:spPr>
          <a:xfrm>
            <a:off x="8045640" y="3027600"/>
            <a:ext cx="210816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(YOLO 기반 보정 및 성공 사례)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0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0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0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, 상자이(가) 표시된 사진&#10;&#10;AI 생성 콘텐츠는 정확하지 않을 수 있습니다." id="562" name="Google Shape;562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96520" y="1355400"/>
            <a:ext cx="3273480" cy="2520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상자, 용기, 신발류이(가) 표시된 사진&#10;&#10;AI 생성 콘텐츠는 정확하지 않을 수 있습니다." id="563" name="Google Shape;563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89360" y="1362600"/>
            <a:ext cx="3347280" cy="253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1" name="Google Shape;571;p11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0001880" y="304560"/>
            <a:ext cx="1904400" cy="190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2" name="Google Shape;572;p11"/>
          <p:cNvPicPr preferRelativeResize="0"/>
          <p:nvPr/>
        </p:nvPicPr>
        <p:blipFill rotWithShape="1">
          <a:blip r:embed="rId4">
            <a:alphaModFix amt="3000"/>
          </a:blip>
          <a:srcRect b="0" l="-7785" r="-7785" t="0"/>
          <a:stretch/>
        </p:blipFill>
        <p:spPr>
          <a:xfrm>
            <a:off x="-499320" y="3863520"/>
            <a:ext cx="2600280" cy="29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1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1"/>
          <p:cNvSpPr/>
          <p:nvPr/>
        </p:nvSpPr>
        <p:spPr>
          <a:xfrm>
            <a:off x="571680" y="407880"/>
            <a:ext cx="42231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4.1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인식 안정화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1"/>
          <p:cNvSpPr/>
          <p:nvPr/>
        </p:nvSpPr>
        <p:spPr>
          <a:xfrm>
            <a:off x="571680" y="5348160"/>
            <a:ext cx="11048400" cy="1042920"/>
          </a:xfrm>
          <a:prstGeom prst="roundRect">
            <a:avLst>
              <a:gd fmla="val 443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0152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1"/>
          <p:cNvSpPr/>
          <p:nvPr/>
        </p:nvSpPr>
        <p:spPr>
          <a:xfrm>
            <a:off x="571680" y="5388120"/>
            <a:ext cx="75600" cy="1003320"/>
          </a:xfrm>
          <a:prstGeom prst="roundRect">
            <a:avLst>
              <a:gd fmla="val 103641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1"/>
          <p:cNvSpPr/>
          <p:nvPr/>
        </p:nvSpPr>
        <p:spPr>
          <a:xfrm>
            <a:off x="647280" y="5388120"/>
            <a:ext cx="952560" cy="1038960"/>
          </a:xfrm>
          <a:prstGeom prst="rect">
            <a:avLst/>
          </a:prstGeom>
          <a:solidFill>
            <a:srgbClr val="D4A57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1"/>
          <p:cNvSpPr/>
          <p:nvPr/>
        </p:nvSpPr>
        <p:spPr>
          <a:xfrm>
            <a:off x="1591200" y="4628520"/>
            <a:ext cx="8640" cy="175248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1"/>
          <p:cNvSpPr/>
          <p:nvPr/>
        </p:nvSpPr>
        <p:spPr>
          <a:xfrm>
            <a:off x="1852560" y="5427360"/>
            <a:ext cx="9553320" cy="28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5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깨달은 점 &amp; Insight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1"/>
          <p:cNvSpPr/>
          <p:nvPr/>
        </p:nvSpPr>
        <p:spPr>
          <a:xfrm>
            <a:off x="1898016" y="5751697"/>
            <a:ext cx="9438900" cy="482100"/>
          </a:xfrm>
          <a:prstGeom prst="roundRect">
            <a:avLst>
              <a:gd fmla="val 9077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1"/>
          <p:cNvSpPr/>
          <p:nvPr/>
        </p:nvSpPr>
        <p:spPr>
          <a:xfrm>
            <a:off x="2038320" y="5861880"/>
            <a:ext cx="932472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887F"/>
              </a:buClr>
              <a:buSzPts val="1200"/>
              <a:buFont typeface="Noto Sans KR"/>
              <a:buNone/>
            </a:pPr>
            <a:r>
              <a:rPr lang="en-US" sz="1200">
                <a:solidFill>
                  <a:srgbClr val="A1887F"/>
                </a:solidFill>
                <a:latin typeface="Noto Sans KR"/>
                <a:ea typeface="Noto Sans KR"/>
                <a:cs typeface="Noto Sans KR"/>
                <a:sym typeface="Noto Sans KR"/>
              </a:rPr>
              <a:t>YOLO를 통해 단순 객체 인식 뿐 아니라 바운딩 박스를 활용하여 물체가 어떤 상태에 있는지도 판단할 수 있었고 우리가 눈으로만 봤었던 단순한 정보들이 매우 중요한 학습 데이터가 될 수 있다고 배웠습니다. 또한  학습 파라미터를 결정할 때 필요한 환경요소들을 결정할 수 있었습니다.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2" name="Google Shape;582;p11"/>
          <p:cNvPicPr preferRelativeResize="0"/>
          <p:nvPr/>
        </p:nvPicPr>
        <p:blipFill rotWithShape="1">
          <a:blip r:embed="rId5">
            <a:alphaModFix/>
          </a:blip>
          <a:srcRect b="0" l="-2" r="-2" t="0"/>
          <a:stretch/>
        </p:blipFill>
        <p:spPr>
          <a:xfrm>
            <a:off x="571680" y="1143000"/>
            <a:ext cx="11048400" cy="4169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3" name="Google Shape;583;p11"/>
          <p:cNvPicPr preferRelativeResize="0"/>
          <p:nvPr/>
        </p:nvPicPr>
        <p:blipFill rotWithShape="1">
          <a:blip r:embed="rId6">
            <a:alphaModFix/>
          </a:blip>
          <a:srcRect b="-225" l="0" r="0" t="-226"/>
          <a:stretch/>
        </p:blipFill>
        <p:spPr>
          <a:xfrm>
            <a:off x="790920" y="1362600"/>
            <a:ext cx="12571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/>
          <p:nvPr/>
        </p:nvSpPr>
        <p:spPr>
          <a:xfrm>
            <a:off x="790920" y="1362600"/>
            <a:ext cx="12571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1"/>
          <p:cNvSpPr/>
          <p:nvPr/>
        </p:nvSpPr>
        <p:spPr>
          <a:xfrm>
            <a:off x="790920" y="1362600"/>
            <a:ext cx="12571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FINAL RESULT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6" name="Google Shape;58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160" y="5694840"/>
            <a:ext cx="2858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1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1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1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5369" y="1886124"/>
            <a:ext cx="4489226" cy="308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1"/>
          <p:cNvPicPr preferRelativeResize="0"/>
          <p:nvPr/>
        </p:nvPicPr>
        <p:blipFill rotWithShape="1">
          <a:blip r:embed="rId9">
            <a:alphaModFix/>
          </a:blip>
          <a:srcRect b="36536" l="32763" r="18219" t="0"/>
          <a:stretch/>
        </p:blipFill>
        <p:spPr>
          <a:xfrm>
            <a:off x="6164375" y="1780821"/>
            <a:ext cx="4381152" cy="31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2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2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9" name="Google Shape;599;p1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9810720" y="3938400"/>
            <a:ext cx="285732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2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>
              <a:alpha val="49803"/>
            </a:srgbClr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2"/>
          <p:cNvSpPr/>
          <p:nvPr/>
        </p:nvSpPr>
        <p:spPr>
          <a:xfrm>
            <a:off x="571680" y="407880"/>
            <a:ext cx="4686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4.2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장애물 회피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계획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2"/>
          <p:cNvSpPr/>
          <p:nvPr/>
        </p:nvSpPr>
        <p:spPr>
          <a:xfrm>
            <a:off x="57168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2"/>
          <p:cNvSpPr/>
          <p:nvPr/>
        </p:nvSpPr>
        <p:spPr>
          <a:xfrm>
            <a:off x="80928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2"/>
          <p:cNvSpPr/>
          <p:nvPr/>
        </p:nvSpPr>
        <p:spPr>
          <a:xfrm>
            <a:off x="80928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5" name="Google Shape;605;p12"/>
          <p:cNvPicPr preferRelativeResize="0"/>
          <p:nvPr/>
        </p:nvPicPr>
        <p:blipFill rotWithShape="1">
          <a:blip r:embed="rId4">
            <a:alphaModFix/>
          </a:blip>
          <a:srcRect b="-2321" l="0" r="0" t="-2321"/>
          <a:stretch/>
        </p:blipFill>
        <p:spPr>
          <a:xfrm>
            <a:off x="91908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2"/>
          <p:cNvSpPr/>
          <p:nvPr/>
        </p:nvSpPr>
        <p:spPr>
          <a:xfrm>
            <a:off x="1266480" y="1329480"/>
            <a:ext cx="157608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계획 구성 (Plan)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2"/>
          <p:cNvSpPr/>
          <p:nvPr/>
        </p:nvSpPr>
        <p:spPr>
          <a:xfrm>
            <a:off x="621504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2"/>
          <p:cNvSpPr/>
          <p:nvPr/>
        </p:nvSpPr>
        <p:spPr>
          <a:xfrm>
            <a:off x="645300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2"/>
          <p:cNvSpPr/>
          <p:nvPr/>
        </p:nvSpPr>
        <p:spPr>
          <a:xfrm>
            <a:off x="645300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0" name="Google Shape;610;p12"/>
          <p:cNvPicPr preferRelativeResize="0"/>
          <p:nvPr/>
        </p:nvPicPr>
        <p:blipFill rotWithShape="1">
          <a:blip r:embed="rId5">
            <a:alphaModFix/>
          </a:blip>
          <a:srcRect b="-2321" l="0" r="0" t="-2321"/>
          <a:stretch/>
        </p:blipFill>
        <p:spPr>
          <a:xfrm>
            <a:off x="656280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2"/>
          <p:cNvSpPr/>
          <p:nvPr/>
        </p:nvSpPr>
        <p:spPr>
          <a:xfrm>
            <a:off x="6910200" y="1329480"/>
            <a:ext cx="187056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이유 (Reason)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2"/>
          <p:cNvSpPr/>
          <p:nvPr/>
        </p:nvSpPr>
        <p:spPr>
          <a:xfrm>
            <a:off x="6465600" y="1848600"/>
            <a:ext cx="5010480" cy="46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lang="en-US" sz="1100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Lidar 기</a:t>
            </a:r>
            <a:r>
              <a:rPr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반 센서의 한계를 보완하고, 실제 작업 환경에서 발생하는 예외 상황에 유연하게 대응하기 위함</a:t>
            </a:r>
            <a:endParaRPr i="0" sz="1100" u="none" cap="none" strike="noStrike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3" name="Google Shape;613;p12"/>
          <p:cNvSpPr/>
          <p:nvPr/>
        </p:nvSpPr>
        <p:spPr>
          <a:xfrm>
            <a:off x="571680" y="2533680"/>
            <a:ext cx="11048400" cy="3849120"/>
          </a:xfrm>
          <a:prstGeom prst="roundRect">
            <a:avLst>
              <a:gd fmla="val 1254" name="adj"/>
            </a:avLst>
          </a:prstGeom>
          <a:solidFill>
            <a:srgbClr val="FEFDFB"/>
          </a:solidFill>
          <a:ln cap="flat" cmpd="sng" w="381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4" name="Google Shape;614;p12"/>
          <p:cNvPicPr preferRelativeResize="0"/>
          <p:nvPr/>
        </p:nvPicPr>
        <p:blipFill rotWithShape="1">
          <a:blip r:embed="rId6">
            <a:alphaModFix/>
          </a:blip>
          <a:srcRect b="-451" l="0" r="0" t="-450"/>
          <a:stretch/>
        </p:blipFill>
        <p:spPr>
          <a:xfrm>
            <a:off x="790920" y="2695320"/>
            <a:ext cx="15433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2"/>
          <p:cNvSpPr/>
          <p:nvPr/>
        </p:nvSpPr>
        <p:spPr>
          <a:xfrm>
            <a:off x="790920" y="3268080"/>
            <a:ext cx="15433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2"/>
          <p:cNvSpPr/>
          <p:nvPr/>
        </p:nvSpPr>
        <p:spPr>
          <a:xfrm>
            <a:off x="790920" y="2685240"/>
            <a:ext cx="15433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DIAGRAM / PHOTO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2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2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2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2"/>
          <p:cNvSpPr/>
          <p:nvPr/>
        </p:nvSpPr>
        <p:spPr>
          <a:xfrm>
            <a:off x="823320" y="1796668"/>
            <a:ext cx="5274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600"/>
              <a:buFont typeface="Noto Sans KR"/>
              <a:buNone/>
            </a:pPr>
            <a:r>
              <a:rPr lang="en-US" sz="105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Lidar에 </a:t>
            </a:r>
            <a:r>
              <a:rPr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잡히지 않고, rgb 카메라에 잡히는 작은 물체 회피</a:t>
            </a:r>
            <a:endParaRPr i="0" sz="1050" u="none" cap="none" strike="noStrike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i="0" sz="1050" u="none" cap="none" strike="noStrike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21" name="Google Shape;62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6447" y="2659987"/>
            <a:ext cx="3794278" cy="36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925" y="3418782"/>
            <a:ext cx="4933800" cy="264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3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3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0" name="Google Shape;630;p13"/>
          <p:cNvPicPr preferRelativeResize="0"/>
          <p:nvPr/>
        </p:nvPicPr>
        <p:blipFill rotWithShape="1">
          <a:blip r:embed="rId3">
            <a:alphaModFix amt="4000"/>
          </a:blip>
          <a:srcRect b="0" l="0" r="0" t="0"/>
          <a:stretch/>
        </p:blipFill>
        <p:spPr>
          <a:xfrm>
            <a:off x="-286200" y="450000"/>
            <a:ext cx="2380680" cy="2380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1" name="Google Shape;631;p13"/>
          <p:cNvPicPr preferRelativeResize="0"/>
          <p:nvPr/>
        </p:nvPicPr>
        <p:blipFill rotWithShape="1">
          <a:blip r:embed="rId4">
            <a:alphaModFix amt="4000"/>
          </a:blip>
          <a:srcRect b="0" l="0" r="0" t="0"/>
          <a:stretch/>
        </p:blipFill>
        <p:spPr>
          <a:xfrm>
            <a:off x="8129160" y="3219480"/>
            <a:ext cx="3847320" cy="384732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3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3"/>
          <p:cNvSpPr/>
          <p:nvPr/>
        </p:nvSpPr>
        <p:spPr>
          <a:xfrm rot="5400">
            <a:off x="571320" y="412200"/>
            <a:ext cx="5829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4.2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장애물 회피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&amp;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34" name="Google Shape;634;p13"/>
          <p:cNvPicPr preferRelativeResize="0"/>
          <p:nvPr/>
        </p:nvPicPr>
        <p:blipFill rotWithShape="1">
          <a:blip r:embed="rId5">
            <a:alphaModFix/>
          </a:blip>
          <a:srcRect b="-94" l="0" r="0" t="-95"/>
          <a:stretch/>
        </p:blipFill>
        <p:spPr>
          <a:xfrm>
            <a:off x="5976360" y="2375640"/>
            <a:ext cx="2372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3"/>
          <p:cNvSpPr/>
          <p:nvPr/>
        </p:nvSpPr>
        <p:spPr>
          <a:xfrm>
            <a:off x="571680" y="4179600"/>
            <a:ext cx="11048400" cy="1923480"/>
          </a:xfrm>
          <a:prstGeom prst="roundRect">
            <a:avLst>
              <a:gd fmla="val 2823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3"/>
          <p:cNvSpPr/>
          <p:nvPr/>
        </p:nvSpPr>
        <p:spPr>
          <a:xfrm>
            <a:off x="571680" y="4179600"/>
            <a:ext cx="57240" cy="1923480"/>
          </a:xfrm>
          <a:prstGeom prst="roundRect">
            <a:avLst>
              <a:gd fmla="val 94295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3"/>
          <p:cNvSpPr/>
          <p:nvPr/>
        </p:nvSpPr>
        <p:spPr>
          <a:xfrm>
            <a:off x="914400" y="4756680"/>
            <a:ext cx="761400" cy="761400"/>
          </a:xfrm>
          <a:prstGeom prst="ellipse">
            <a:avLst/>
          </a:prstGeom>
          <a:solidFill>
            <a:srgbClr val="D4A574">
              <a:alpha val="14901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8" name="Google Shape;6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2000" y="4946760"/>
            <a:ext cx="285840" cy="38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9" name="Google Shape;639;p13"/>
          <p:cNvPicPr preferRelativeResize="0"/>
          <p:nvPr/>
        </p:nvPicPr>
        <p:blipFill rotWithShape="1">
          <a:blip r:embed="rId7">
            <a:alphaModFix/>
          </a:blip>
          <a:srcRect b="-1441" l="0" r="0" t="-1441"/>
          <a:stretch/>
        </p:blipFill>
        <p:spPr>
          <a:xfrm>
            <a:off x="1962360" y="5504760"/>
            <a:ext cx="104760" cy="12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0" name="Google Shape;640;p13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5716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3"/>
          <p:cNvSpPr/>
          <p:nvPr/>
        </p:nvSpPr>
        <p:spPr>
          <a:xfrm>
            <a:off x="790920" y="1362600"/>
            <a:ext cx="122868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3"/>
          <p:cNvSpPr/>
          <p:nvPr/>
        </p:nvSpPr>
        <p:spPr>
          <a:xfrm>
            <a:off x="509760" y="960480"/>
            <a:ext cx="1228680" cy="32436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BEFORE (문제)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43" name="Google Shape;643;p13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65728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3"/>
          <p:cNvSpPr/>
          <p:nvPr/>
        </p:nvSpPr>
        <p:spPr>
          <a:xfrm>
            <a:off x="6791400" y="1362600"/>
            <a:ext cx="111420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3"/>
          <p:cNvSpPr/>
          <p:nvPr/>
        </p:nvSpPr>
        <p:spPr>
          <a:xfrm>
            <a:off x="6519960" y="990720"/>
            <a:ext cx="1114200" cy="324360"/>
          </a:xfrm>
          <a:prstGeom prst="rect">
            <a:avLst/>
          </a:prstGeom>
          <a:solidFill>
            <a:srgbClr val="D4A574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AFTER (결과)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3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3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3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Google Shape;649;p13"/>
          <p:cNvGrpSpPr/>
          <p:nvPr/>
        </p:nvGrpSpPr>
        <p:grpSpPr>
          <a:xfrm>
            <a:off x="1941120" y="4587840"/>
            <a:ext cx="3562200" cy="1263240"/>
            <a:chOff x="1941120" y="4587840"/>
            <a:chExt cx="3562200" cy="1263240"/>
          </a:xfrm>
        </p:grpSpPr>
        <p:sp>
          <p:nvSpPr>
            <p:cNvPr id="650" name="Google Shape;650;p13"/>
            <p:cNvSpPr/>
            <p:nvPr/>
          </p:nvSpPr>
          <p:spPr>
            <a:xfrm>
              <a:off x="1941120" y="4587840"/>
              <a:ext cx="356220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2141280" y="4771800"/>
              <a:ext cx="26676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2503453" y="4779000"/>
              <a:ext cx="28980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rgb카메라와 depth 카메라 동기화 문제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2112840" y="5194080"/>
              <a:ext cx="323856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Yolo 모델을 처리 속도가 빠른 yolov8n으로 설정하고 시간 동기 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p13"/>
          <p:cNvGrpSpPr/>
          <p:nvPr/>
        </p:nvGrpSpPr>
        <p:grpSpPr>
          <a:xfrm>
            <a:off x="6225120" y="4577040"/>
            <a:ext cx="4963320" cy="1203120"/>
            <a:chOff x="6225120" y="4577040"/>
            <a:chExt cx="4963320" cy="1203120"/>
          </a:xfrm>
        </p:grpSpPr>
        <p:sp>
          <p:nvSpPr>
            <p:cNvPr id="655" name="Google Shape;655;p13"/>
            <p:cNvSpPr/>
            <p:nvPr/>
          </p:nvSpPr>
          <p:spPr>
            <a:xfrm>
              <a:off x="6225120" y="4577040"/>
              <a:ext cx="496332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6490080" y="4700880"/>
              <a:ext cx="37152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6994800" y="4708080"/>
              <a:ext cx="2287440" cy="233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너무 먼 거리 객체도 모두 검출 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6566760" y="5024160"/>
              <a:ext cx="451224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3m 이상 거리의 객체는 미리 피할 필요 없으므로 제외 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13"/>
          <p:cNvSpPr/>
          <p:nvPr/>
        </p:nvSpPr>
        <p:spPr>
          <a:xfrm>
            <a:off x="609840" y="1319040"/>
            <a:ext cx="5063040" cy="24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파인 튜닝한 yolo모델 사용 시 학습되지 않은 장애물 회피 불가 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3"/>
          <p:cNvSpPr/>
          <p:nvPr/>
        </p:nvSpPr>
        <p:spPr>
          <a:xfrm>
            <a:off x="6629400" y="1371600"/>
            <a:ext cx="5063040" cy="24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Pretrained 모델을 사용하여 대부분의 물체 검출,회피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p13"/>
          <p:cNvPicPr preferRelativeResize="0"/>
          <p:nvPr/>
        </p:nvPicPr>
        <p:blipFill rotWithShape="1">
          <a:blip r:embed="rId9">
            <a:alphaModFix/>
          </a:blip>
          <a:srcRect b="0" l="22893" r="0" t="0"/>
          <a:stretch/>
        </p:blipFill>
        <p:spPr>
          <a:xfrm>
            <a:off x="1143000" y="1600200"/>
            <a:ext cx="289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760" y="1614240"/>
            <a:ext cx="2696040" cy="23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4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4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0" name="Google Shape;670;p14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0001880" y="304560"/>
            <a:ext cx="1904400" cy="190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1" name="Google Shape;671;p14"/>
          <p:cNvPicPr preferRelativeResize="0"/>
          <p:nvPr/>
        </p:nvPicPr>
        <p:blipFill rotWithShape="1">
          <a:blip r:embed="rId4">
            <a:alphaModFix amt="3000"/>
          </a:blip>
          <a:srcRect b="0" l="-7785" r="-7785" t="0"/>
          <a:stretch/>
        </p:blipFill>
        <p:spPr>
          <a:xfrm>
            <a:off x="-499320" y="3863520"/>
            <a:ext cx="2600280" cy="29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4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4"/>
          <p:cNvSpPr/>
          <p:nvPr/>
        </p:nvSpPr>
        <p:spPr>
          <a:xfrm>
            <a:off x="571674" y="407875"/>
            <a:ext cx="51711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4.2 </a:t>
            </a: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장애물 회피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4"/>
          <p:cNvSpPr/>
          <p:nvPr/>
        </p:nvSpPr>
        <p:spPr>
          <a:xfrm>
            <a:off x="571680" y="5348160"/>
            <a:ext cx="11048400" cy="1042920"/>
          </a:xfrm>
          <a:prstGeom prst="roundRect">
            <a:avLst>
              <a:gd fmla="val 443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0152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4"/>
          <p:cNvSpPr/>
          <p:nvPr/>
        </p:nvSpPr>
        <p:spPr>
          <a:xfrm>
            <a:off x="571680" y="5388120"/>
            <a:ext cx="75600" cy="1003320"/>
          </a:xfrm>
          <a:prstGeom prst="roundRect">
            <a:avLst>
              <a:gd fmla="val 103641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4"/>
          <p:cNvSpPr/>
          <p:nvPr/>
        </p:nvSpPr>
        <p:spPr>
          <a:xfrm>
            <a:off x="647280" y="5388120"/>
            <a:ext cx="952560" cy="1038960"/>
          </a:xfrm>
          <a:prstGeom prst="rect">
            <a:avLst/>
          </a:prstGeom>
          <a:solidFill>
            <a:srgbClr val="D4A57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4"/>
          <p:cNvSpPr/>
          <p:nvPr/>
        </p:nvSpPr>
        <p:spPr>
          <a:xfrm>
            <a:off x="1591200" y="4628520"/>
            <a:ext cx="8640" cy="175248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4"/>
          <p:cNvSpPr/>
          <p:nvPr/>
        </p:nvSpPr>
        <p:spPr>
          <a:xfrm>
            <a:off x="1852560" y="5427360"/>
            <a:ext cx="9553320" cy="28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5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깨달은 점 &amp; Insight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4"/>
          <p:cNvSpPr/>
          <p:nvPr/>
        </p:nvSpPr>
        <p:spPr>
          <a:xfrm>
            <a:off x="1886400" y="5798160"/>
            <a:ext cx="9438840" cy="482040"/>
          </a:xfrm>
          <a:prstGeom prst="roundRect">
            <a:avLst>
              <a:gd fmla="val 9077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4"/>
          <p:cNvSpPr/>
          <p:nvPr/>
        </p:nvSpPr>
        <p:spPr>
          <a:xfrm>
            <a:off x="2038320" y="5922000"/>
            <a:ext cx="932472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887F"/>
              </a:buClr>
              <a:buSzPts val="1200"/>
              <a:buFont typeface="Noto Sans KR"/>
              <a:buNone/>
            </a:pPr>
            <a:r>
              <a:rPr lang="en-US" sz="1200">
                <a:solidFill>
                  <a:srgbClr val="A1887F"/>
                </a:solidFill>
                <a:latin typeface="Noto Sans KR"/>
                <a:ea typeface="Noto Sans KR"/>
                <a:cs typeface="Noto Sans KR"/>
                <a:sym typeface="Noto Sans KR"/>
              </a:rPr>
              <a:t>단일 센서 기반 회피에는 한계가 있으며, YOLO 객체 인식과 depth 융합이 실환경 장애물 대응에 필수적임을 체감했다.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1" name="Google Shape;681;p14"/>
          <p:cNvPicPr preferRelativeResize="0"/>
          <p:nvPr/>
        </p:nvPicPr>
        <p:blipFill rotWithShape="1">
          <a:blip r:embed="rId5">
            <a:alphaModFix/>
          </a:blip>
          <a:srcRect b="0" l="-2" r="-2" t="0"/>
          <a:stretch/>
        </p:blipFill>
        <p:spPr>
          <a:xfrm>
            <a:off x="571680" y="1143000"/>
            <a:ext cx="11048400" cy="4169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2" name="Google Shape;682;p14"/>
          <p:cNvPicPr preferRelativeResize="0"/>
          <p:nvPr/>
        </p:nvPicPr>
        <p:blipFill rotWithShape="1">
          <a:blip r:embed="rId6">
            <a:alphaModFix/>
          </a:blip>
          <a:srcRect b="-225" l="0" r="0" t="-226"/>
          <a:stretch/>
        </p:blipFill>
        <p:spPr>
          <a:xfrm>
            <a:off x="579960" y="1071000"/>
            <a:ext cx="12571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4"/>
          <p:cNvSpPr/>
          <p:nvPr/>
        </p:nvSpPr>
        <p:spPr>
          <a:xfrm>
            <a:off x="790920" y="1362600"/>
            <a:ext cx="12571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4"/>
          <p:cNvSpPr/>
          <p:nvPr/>
        </p:nvSpPr>
        <p:spPr>
          <a:xfrm>
            <a:off x="559800" y="1081080"/>
            <a:ext cx="12571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FINAL RESULT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5" name="Google Shape;68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160" y="5694840"/>
            <a:ext cx="2858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4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4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4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8050" y="1885312"/>
            <a:ext cx="348012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8000" y="1844163"/>
            <a:ext cx="5757249" cy="30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8" name="Google Shape;698;p1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9810720" y="3938400"/>
            <a:ext cx="285732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5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>
              <a:alpha val="49803"/>
            </a:srgbClr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5"/>
          <p:cNvSpPr/>
          <p:nvPr/>
        </p:nvSpPr>
        <p:spPr>
          <a:xfrm>
            <a:off x="571680" y="407880"/>
            <a:ext cx="33501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4.3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정렬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계획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5"/>
          <p:cNvSpPr/>
          <p:nvPr/>
        </p:nvSpPr>
        <p:spPr>
          <a:xfrm>
            <a:off x="57168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5"/>
          <p:cNvSpPr/>
          <p:nvPr/>
        </p:nvSpPr>
        <p:spPr>
          <a:xfrm>
            <a:off x="80928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5"/>
          <p:cNvSpPr/>
          <p:nvPr/>
        </p:nvSpPr>
        <p:spPr>
          <a:xfrm>
            <a:off x="80928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4" name="Google Shape;704;p15"/>
          <p:cNvPicPr preferRelativeResize="0"/>
          <p:nvPr/>
        </p:nvPicPr>
        <p:blipFill rotWithShape="1">
          <a:blip r:embed="rId4">
            <a:alphaModFix/>
          </a:blip>
          <a:srcRect b="-2321" l="0" r="0" t="-2321"/>
          <a:stretch/>
        </p:blipFill>
        <p:spPr>
          <a:xfrm>
            <a:off x="91908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5"/>
          <p:cNvSpPr/>
          <p:nvPr/>
        </p:nvSpPr>
        <p:spPr>
          <a:xfrm>
            <a:off x="1266480" y="1329480"/>
            <a:ext cx="157608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계획 구성 (Plan)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5"/>
          <p:cNvSpPr/>
          <p:nvPr/>
        </p:nvSpPr>
        <p:spPr>
          <a:xfrm>
            <a:off x="621504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5"/>
          <p:cNvSpPr/>
          <p:nvPr/>
        </p:nvSpPr>
        <p:spPr>
          <a:xfrm>
            <a:off x="645300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5"/>
          <p:cNvSpPr/>
          <p:nvPr/>
        </p:nvSpPr>
        <p:spPr>
          <a:xfrm>
            <a:off x="645300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9" name="Google Shape;709;p15"/>
          <p:cNvPicPr preferRelativeResize="0"/>
          <p:nvPr/>
        </p:nvPicPr>
        <p:blipFill rotWithShape="1">
          <a:blip r:embed="rId5">
            <a:alphaModFix/>
          </a:blip>
          <a:srcRect b="-2321" l="0" r="0" t="-2321"/>
          <a:stretch/>
        </p:blipFill>
        <p:spPr>
          <a:xfrm>
            <a:off x="656280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5"/>
          <p:cNvSpPr/>
          <p:nvPr/>
        </p:nvSpPr>
        <p:spPr>
          <a:xfrm>
            <a:off x="6910200" y="1329480"/>
            <a:ext cx="187056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이유 (Reason)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5"/>
          <p:cNvSpPr/>
          <p:nvPr/>
        </p:nvSpPr>
        <p:spPr>
          <a:xfrm>
            <a:off x="6465600" y="1848600"/>
            <a:ext cx="5010480" cy="46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Depth 카메라 사용 시 오차 발생 - </a:t>
            </a:r>
            <a:r>
              <a:rPr lang="en-US" sz="1100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향후 매니퓰레이터 사용 시 정밀성 확보 필요</a:t>
            </a:r>
            <a:endParaRPr sz="1100">
              <a:solidFill>
                <a:srgbClr val="8D6E6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OpenCV와의 높은 통합성 - 별도의 외부 라이브러리 의존성 없이 OpenCV 내에서 ArucoDetector를 통해 즉시 구현 가능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5"/>
          <p:cNvSpPr/>
          <p:nvPr/>
        </p:nvSpPr>
        <p:spPr>
          <a:xfrm>
            <a:off x="571680" y="2533680"/>
            <a:ext cx="11048400" cy="3849120"/>
          </a:xfrm>
          <a:prstGeom prst="roundRect">
            <a:avLst>
              <a:gd fmla="val 1254" name="adj"/>
            </a:avLst>
          </a:prstGeom>
          <a:solidFill>
            <a:srgbClr val="FEFDFB"/>
          </a:solidFill>
          <a:ln cap="flat" cmpd="sng" w="381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3" name="Google Shape;713;p15"/>
          <p:cNvPicPr preferRelativeResize="0"/>
          <p:nvPr/>
        </p:nvPicPr>
        <p:blipFill rotWithShape="1">
          <a:blip r:embed="rId6">
            <a:alphaModFix/>
          </a:blip>
          <a:srcRect b="-451" l="0" r="0" t="-450"/>
          <a:stretch/>
        </p:blipFill>
        <p:spPr>
          <a:xfrm>
            <a:off x="790920" y="2695320"/>
            <a:ext cx="15433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5"/>
          <p:cNvSpPr/>
          <p:nvPr/>
        </p:nvSpPr>
        <p:spPr>
          <a:xfrm>
            <a:off x="790920" y="3268080"/>
            <a:ext cx="15433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5"/>
          <p:cNvSpPr/>
          <p:nvPr/>
        </p:nvSpPr>
        <p:spPr>
          <a:xfrm>
            <a:off x="790920" y="2685240"/>
            <a:ext cx="15433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DIAGRAM / PHOTO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5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5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5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5"/>
          <p:cNvSpPr/>
          <p:nvPr/>
        </p:nvSpPr>
        <p:spPr>
          <a:xfrm>
            <a:off x="823320" y="1853640"/>
            <a:ext cx="527472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800"/>
              <a:buFont typeface="Noto Sans KR"/>
              <a:buNone/>
            </a:pPr>
            <a:r>
              <a:rPr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정확도 확보 목적의 ArUco 기반 정밀 정렬</a:t>
            </a:r>
            <a:endParaRPr i="0" sz="105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1700" y="2684088"/>
            <a:ext cx="4013673" cy="356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4125" y="3260988"/>
            <a:ext cx="4699176" cy="2643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6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29" name="Google Shape;729;p16"/>
          <p:cNvPicPr preferRelativeResize="0"/>
          <p:nvPr/>
        </p:nvPicPr>
        <p:blipFill rotWithShape="1">
          <a:blip r:embed="rId3">
            <a:alphaModFix amt="4000"/>
          </a:blip>
          <a:srcRect b="0" l="0" r="0" t="0"/>
          <a:stretch/>
        </p:blipFill>
        <p:spPr>
          <a:xfrm>
            <a:off x="-286200" y="450000"/>
            <a:ext cx="2380680" cy="2380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0" name="Google Shape;730;p16"/>
          <p:cNvPicPr preferRelativeResize="0"/>
          <p:nvPr/>
        </p:nvPicPr>
        <p:blipFill rotWithShape="1">
          <a:blip r:embed="rId4">
            <a:alphaModFix amt="4000"/>
          </a:blip>
          <a:srcRect b="0" l="0" r="0" t="0"/>
          <a:stretch/>
        </p:blipFill>
        <p:spPr>
          <a:xfrm>
            <a:off x="8129160" y="3219480"/>
            <a:ext cx="3847320" cy="3847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6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571680" y="407880"/>
            <a:ext cx="46393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4.3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정렬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&amp;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33" name="Google Shape;733;p16"/>
          <p:cNvPicPr preferRelativeResize="0"/>
          <p:nvPr/>
        </p:nvPicPr>
        <p:blipFill rotWithShape="1">
          <a:blip r:embed="rId5">
            <a:alphaModFix/>
          </a:blip>
          <a:srcRect b="-94" l="0" r="0" t="-95"/>
          <a:stretch/>
        </p:blipFill>
        <p:spPr>
          <a:xfrm>
            <a:off x="5976360" y="2375640"/>
            <a:ext cx="2372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6"/>
          <p:cNvSpPr/>
          <p:nvPr/>
        </p:nvSpPr>
        <p:spPr>
          <a:xfrm>
            <a:off x="571680" y="4179600"/>
            <a:ext cx="11048400" cy="1923480"/>
          </a:xfrm>
          <a:prstGeom prst="roundRect">
            <a:avLst>
              <a:gd fmla="val 2823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6"/>
          <p:cNvSpPr/>
          <p:nvPr/>
        </p:nvSpPr>
        <p:spPr>
          <a:xfrm>
            <a:off x="571680" y="4179600"/>
            <a:ext cx="57240" cy="1923480"/>
          </a:xfrm>
          <a:prstGeom prst="roundRect">
            <a:avLst>
              <a:gd fmla="val 94295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6"/>
          <p:cNvSpPr/>
          <p:nvPr/>
        </p:nvSpPr>
        <p:spPr>
          <a:xfrm>
            <a:off x="914400" y="4756680"/>
            <a:ext cx="761400" cy="761400"/>
          </a:xfrm>
          <a:prstGeom prst="ellipse">
            <a:avLst/>
          </a:prstGeom>
          <a:solidFill>
            <a:srgbClr val="D4A574">
              <a:alpha val="14901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7" name="Google Shape;73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2000" y="4946760"/>
            <a:ext cx="285840" cy="38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8" name="Google Shape;738;p16"/>
          <p:cNvPicPr preferRelativeResize="0"/>
          <p:nvPr/>
        </p:nvPicPr>
        <p:blipFill rotWithShape="1">
          <a:blip r:embed="rId7">
            <a:alphaModFix/>
          </a:blip>
          <a:srcRect b="-1441" l="0" r="0" t="-1441"/>
          <a:stretch/>
        </p:blipFill>
        <p:spPr>
          <a:xfrm>
            <a:off x="1962360" y="5504760"/>
            <a:ext cx="104760" cy="12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9" name="Google Shape;739;p16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5716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6"/>
          <p:cNvSpPr/>
          <p:nvPr/>
        </p:nvSpPr>
        <p:spPr>
          <a:xfrm>
            <a:off x="790920" y="1362600"/>
            <a:ext cx="122868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6"/>
          <p:cNvSpPr/>
          <p:nvPr/>
        </p:nvSpPr>
        <p:spPr>
          <a:xfrm>
            <a:off x="509760" y="960480"/>
            <a:ext cx="1228680" cy="32436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BEFORE (문제)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42" name="Google Shape;742;p16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65728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6"/>
          <p:cNvSpPr/>
          <p:nvPr/>
        </p:nvSpPr>
        <p:spPr>
          <a:xfrm>
            <a:off x="6791400" y="1362600"/>
            <a:ext cx="111420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6"/>
          <p:cNvSpPr/>
          <p:nvPr/>
        </p:nvSpPr>
        <p:spPr>
          <a:xfrm>
            <a:off x="6519960" y="990720"/>
            <a:ext cx="1114200" cy="324360"/>
          </a:xfrm>
          <a:prstGeom prst="rect">
            <a:avLst/>
          </a:prstGeom>
          <a:solidFill>
            <a:srgbClr val="D4A574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AFTER (결과)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6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6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6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8" name="Google Shape;748;p16"/>
          <p:cNvGrpSpPr/>
          <p:nvPr/>
        </p:nvGrpSpPr>
        <p:grpSpPr>
          <a:xfrm>
            <a:off x="1941120" y="4587840"/>
            <a:ext cx="3562200" cy="1263240"/>
            <a:chOff x="1941120" y="4587840"/>
            <a:chExt cx="3562200" cy="1263240"/>
          </a:xfrm>
        </p:grpSpPr>
        <p:sp>
          <p:nvSpPr>
            <p:cNvPr id="749" name="Google Shape;749;p16"/>
            <p:cNvSpPr/>
            <p:nvPr/>
          </p:nvSpPr>
          <p:spPr>
            <a:xfrm>
              <a:off x="1941120" y="4587840"/>
              <a:ext cx="356220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2141280" y="4771800"/>
              <a:ext cx="26676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2503440" y="4779000"/>
              <a:ext cx="139428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원인분석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2112840" y="5194080"/>
              <a:ext cx="323856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Nav2의 Local Costmap 상에서 로봇이 장애물과 겹쳐 있다고 판단되어, Nav2가 새로운 경로 생성을 거부하고 로봇을 정지 상태로 유지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16"/>
          <p:cNvGrpSpPr/>
          <p:nvPr/>
        </p:nvGrpSpPr>
        <p:grpSpPr>
          <a:xfrm>
            <a:off x="6225120" y="4577040"/>
            <a:ext cx="4963320" cy="1203120"/>
            <a:chOff x="6225120" y="4577040"/>
            <a:chExt cx="4963320" cy="1203120"/>
          </a:xfrm>
        </p:grpSpPr>
        <p:sp>
          <p:nvSpPr>
            <p:cNvPr id="754" name="Google Shape;754;p16"/>
            <p:cNvSpPr/>
            <p:nvPr/>
          </p:nvSpPr>
          <p:spPr>
            <a:xfrm>
              <a:off x="6225120" y="4577040"/>
              <a:ext cx="496332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6490080" y="4700880"/>
              <a:ext cx="37152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6994800" y="4708080"/>
              <a:ext cx="2287440" cy="233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해결방법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6566760" y="5024160"/>
              <a:ext cx="451224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Twist 메시지를 통해 linear.x와 angular.z를 직접 제어함으로써, Costmap의 장애물 판정 여부와 상관없이 로봇을 안전 영역까지 강제로 빠져나오게 한 뒤 다음 미션을 수행하도록 로직 수정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8" name="Google Shape;758;p16"/>
          <p:cNvSpPr/>
          <p:nvPr/>
        </p:nvSpPr>
        <p:spPr>
          <a:xfrm>
            <a:off x="609840" y="1319040"/>
            <a:ext cx="5063040" cy="24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마커 정렬 후 </a:t>
            </a: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Nav2</a:t>
            </a: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제어 불가 → </a:t>
            </a: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다음 미션 수행 불가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4400" y="1685880"/>
            <a:ext cx="3658320" cy="20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5200" y="1552320"/>
            <a:ext cx="3886200" cy="218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7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7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8" name="Google Shape;768;p17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0001880" y="304560"/>
            <a:ext cx="1904400" cy="190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9" name="Google Shape;769;p17"/>
          <p:cNvPicPr preferRelativeResize="0"/>
          <p:nvPr/>
        </p:nvPicPr>
        <p:blipFill rotWithShape="1">
          <a:blip r:embed="rId4">
            <a:alphaModFix amt="3000"/>
          </a:blip>
          <a:srcRect b="0" l="-7785" r="-7785" t="0"/>
          <a:stretch/>
        </p:blipFill>
        <p:spPr>
          <a:xfrm>
            <a:off x="-499320" y="3863520"/>
            <a:ext cx="2600280" cy="29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7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7"/>
          <p:cNvSpPr/>
          <p:nvPr/>
        </p:nvSpPr>
        <p:spPr>
          <a:xfrm>
            <a:off x="571680" y="407880"/>
            <a:ext cx="42231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4.3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정렬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7"/>
          <p:cNvSpPr/>
          <p:nvPr/>
        </p:nvSpPr>
        <p:spPr>
          <a:xfrm>
            <a:off x="571680" y="5348160"/>
            <a:ext cx="11048400" cy="1042920"/>
          </a:xfrm>
          <a:prstGeom prst="roundRect">
            <a:avLst>
              <a:gd fmla="val 443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0152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7"/>
          <p:cNvSpPr/>
          <p:nvPr/>
        </p:nvSpPr>
        <p:spPr>
          <a:xfrm>
            <a:off x="571680" y="5388120"/>
            <a:ext cx="75600" cy="1003320"/>
          </a:xfrm>
          <a:prstGeom prst="roundRect">
            <a:avLst>
              <a:gd fmla="val 103641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7"/>
          <p:cNvSpPr/>
          <p:nvPr/>
        </p:nvSpPr>
        <p:spPr>
          <a:xfrm>
            <a:off x="647280" y="5388120"/>
            <a:ext cx="952560" cy="1038960"/>
          </a:xfrm>
          <a:prstGeom prst="rect">
            <a:avLst/>
          </a:prstGeom>
          <a:solidFill>
            <a:srgbClr val="D4A57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7"/>
          <p:cNvSpPr/>
          <p:nvPr/>
        </p:nvSpPr>
        <p:spPr>
          <a:xfrm>
            <a:off x="1591200" y="4628520"/>
            <a:ext cx="8640" cy="175248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7"/>
          <p:cNvSpPr/>
          <p:nvPr/>
        </p:nvSpPr>
        <p:spPr>
          <a:xfrm>
            <a:off x="1852560" y="5427360"/>
            <a:ext cx="9553320" cy="28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5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깨달은 점 &amp; Insight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7"/>
          <p:cNvSpPr/>
          <p:nvPr/>
        </p:nvSpPr>
        <p:spPr>
          <a:xfrm>
            <a:off x="1886400" y="5798160"/>
            <a:ext cx="9438840" cy="482040"/>
          </a:xfrm>
          <a:prstGeom prst="roundRect">
            <a:avLst>
              <a:gd fmla="val 9077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7"/>
          <p:cNvSpPr/>
          <p:nvPr/>
        </p:nvSpPr>
        <p:spPr>
          <a:xfrm>
            <a:off x="2038320" y="5922000"/>
            <a:ext cx="932472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887F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A1887F"/>
                </a:solidFill>
                <a:latin typeface="Noto Sans KR"/>
                <a:ea typeface="Noto Sans KR"/>
                <a:cs typeface="Noto Sans KR"/>
                <a:sym typeface="Noto Sans KR"/>
              </a:rPr>
              <a:t>정밀한 도킹이나 좁은 공간에서의 탈출처럼 일반적인 경로 계획 알고리즘이 해결하기 어려운 경우, 직접적인 시퀀스 제어가 더 효과적일 수 있다는 것을 깨달았습니다.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79" name="Google Shape;779;p17"/>
          <p:cNvPicPr preferRelativeResize="0"/>
          <p:nvPr/>
        </p:nvPicPr>
        <p:blipFill rotWithShape="1">
          <a:blip r:embed="rId5">
            <a:alphaModFix/>
          </a:blip>
          <a:srcRect b="0" l="-2" r="-2" t="0"/>
          <a:stretch/>
        </p:blipFill>
        <p:spPr>
          <a:xfrm>
            <a:off x="571680" y="1143000"/>
            <a:ext cx="11048400" cy="4169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0" name="Google Shape;780;p17"/>
          <p:cNvPicPr preferRelativeResize="0"/>
          <p:nvPr/>
        </p:nvPicPr>
        <p:blipFill rotWithShape="1">
          <a:blip r:embed="rId6">
            <a:alphaModFix/>
          </a:blip>
          <a:srcRect b="-225" l="0" r="0" t="-226"/>
          <a:stretch/>
        </p:blipFill>
        <p:spPr>
          <a:xfrm>
            <a:off x="579960" y="1071000"/>
            <a:ext cx="12571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7"/>
          <p:cNvSpPr/>
          <p:nvPr/>
        </p:nvSpPr>
        <p:spPr>
          <a:xfrm>
            <a:off x="790920" y="1362600"/>
            <a:ext cx="12571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7"/>
          <p:cNvSpPr/>
          <p:nvPr/>
        </p:nvSpPr>
        <p:spPr>
          <a:xfrm>
            <a:off x="559800" y="1081080"/>
            <a:ext cx="12571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FINAL RESULT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83" name="Google Shape;78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160" y="5694840"/>
            <a:ext cx="2858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7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7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7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17"/>
          <p:cNvPicPr preferRelativeResize="0"/>
          <p:nvPr/>
        </p:nvPicPr>
        <p:blipFill rotWithShape="1">
          <a:blip r:embed="rId8">
            <a:alphaModFix/>
          </a:blip>
          <a:srcRect b="5809" l="0" r="51634" t="0"/>
          <a:stretch/>
        </p:blipFill>
        <p:spPr>
          <a:xfrm>
            <a:off x="7266240" y="1491480"/>
            <a:ext cx="3020760" cy="33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47560" y="1828800"/>
            <a:ext cx="4724640" cy="265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8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6" name="Google Shape;796;p1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9810720" y="3938400"/>
            <a:ext cx="285732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8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>
              <a:alpha val="49803"/>
            </a:srgbClr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8"/>
          <p:cNvSpPr/>
          <p:nvPr/>
        </p:nvSpPr>
        <p:spPr>
          <a:xfrm>
            <a:off x="571680" y="407880"/>
            <a:ext cx="33501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4.4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협업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계획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8"/>
          <p:cNvSpPr/>
          <p:nvPr/>
        </p:nvSpPr>
        <p:spPr>
          <a:xfrm>
            <a:off x="57168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8"/>
          <p:cNvSpPr/>
          <p:nvPr/>
        </p:nvSpPr>
        <p:spPr>
          <a:xfrm>
            <a:off x="80928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8"/>
          <p:cNvSpPr/>
          <p:nvPr/>
        </p:nvSpPr>
        <p:spPr>
          <a:xfrm>
            <a:off x="80928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2" name="Google Shape;802;p18"/>
          <p:cNvPicPr preferRelativeResize="0"/>
          <p:nvPr/>
        </p:nvPicPr>
        <p:blipFill rotWithShape="1">
          <a:blip r:embed="rId4">
            <a:alphaModFix/>
          </a:blip>
          <a:srcRect b="-2321" l="0" r="0" t="-2321"/>
          <a:stretch/>
        </p:blipFill>
        <p:spPr>
          <a:xfrm>
            <a:off x="91908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8"/>
          <p:cNvSpPr/>
          <p:nvPr/>
        </p:nvSpPr>
        <p:spPr>
          <a:xfrm>
            <a:off x="1266480" y="1329480"/>
            <a:ext cx="157608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계획 구성 (Plan)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8"/>
          <p:cNvSpPr/>
          <p:nvPr/>
        </p:nvSpPr>
        <p:spPr>
          <a:xfrm>
            <a:off x="621504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8"/>
          <p:cNvSpPr/>
          <p:nvPr/>
        </p:nvSpPr>
        <p:spPr>
          <a:xfrm>
            <a:off x="645300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8"/>
          <p:cNvSpPr/>
          <p:nvPr/>
        </p:nvSpPr>
        <p:spPr>
          <a:xfrm>
            <a:off x="645300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7" name="Google Shape;807;p18"/>
          <p:cNvPicPr preferRelativeResize="0"/>
          <p:nvPr/>
        </p:nvPicPr>
        <p:blipFill rotWithShape="1">
          <a:blip r:embed="rId5">
            <a:alphaModFix/>
          </a:blip>
          <a:srcRect b="-2321" l="0" r="0" t="-2321"/>
          <a:stretch/>
        </p:blipFill>
        <p:spPr>
          <a:xfrm>
            <a:off x="656280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8"/>
          <p:cNvSpPr/>
          <p:nvPr/>
        </p:nvSpPr>
        <p:spPr>
          <a:xfrm>
            <a:off x="6910200" y="1329480"/>
            <a:ext cx="187056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이유 (Reason)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8"/>
          <p:cNvSpPr/>
          <p:nvPr/>
        </p:nvSpPr>
        <p:spPr>
          <a:xfrm>
            <a:off x="6465600" y="1848600"/>
            <a:ext cx="5010480" cy="46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로봇 간 충돌 방지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부하 불균형 해소를 위한 유연한 대응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8"/>
          <p:cNvSpPr/>
          <p:nvPr/>
        </p:nvSpPr>
        <p:spPr>
          <a:xfrm>
            <a:off x="571680" y="2533680"/>
            <a:ext cx="11048400" cy="3849120"/>
          </a:xfrm>
          <a:prstGeom prst="roundRect">
            <a:avLst>
              <a:gd fmla="val 1254" name="adj"/>
            </a:avLst>
          </a:prstGeom>
          <a:solidFill>
            <a:srgbClr val="FEFDFB"/>
          </a:solidFill>
          <a:ln cap="flat" cmpd="sng" w="381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1" name="Google Shape;811;p18"/>
          <p:cNvPicPr preferRelativeResize="0"/>
          <p:nvPr/>
        </p:nvPicPr>
        <p:blipFill rotWithShape="1">
          <a:blip r:embed="rId6">
            <a:alphaModFix/>
          </a:blip>
          <a:srcRect b="-451" l="0" r="0" t="-450"/>
          <a:stretch/>
        </p:blipFill>
        <p:spPr>
          <a:xfrm>
            <a:off x="790920" y="2695320"/>
            <a:ext cx="15433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8"/>
          <p:cNvSpPr/>
          <p:nvPr/>
        </p:nvSpPr>
        <p:spPr>
          <a:xfrm>
            <a:off x="790920" y="3268080"/>
            <a:ext cx="15433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8"/>
          <p:cNvSpPr/>
          <p:nvPr/>
        </p:nvSpPr>
        <p:spPr>
          <a:xfrm>
            <a:off x="790920" y="2685240"/>
            <a:ext cx="15433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DIAGRAM / PHOTO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8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8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8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8"/>
          <p:cNvSpPr/>
          <p:nvPr/>
        </p:nvSpPr>
        <p:spPr>
          <a:xfrm>
            <a:off x="823320" y="1853640"/>
            <a:ext cx="527472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600"/>
              <a:buFont typeface="Noto Sans KR"/>
              <a:buNone/>
            </a:pPr>
            <a:r>
              <a:rPr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상태 공유 기반의 유연한 로봇 협업 전략</a:t>
            </a:r>
            <a:endParaRPr i="0" sz="105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벽, 실내, 골판지, 선적 상자이(가) 표시된 사진&#10;&#10;AI 생성 콘텐츠는 정확하지 않을 수 있습니다." id="818" name="Google Shape;81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469160" y="2453760"/>
            <a:ext cx="3119760" cy="441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629" y="2723375"/>
            <a:ext cx="2689096" cy="34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6476760" y="-952920"/>
            <a:ext cx="8572320" cy="8572320"/>
          </a:xfrm>
          <a:prstGeom prst="ellipse">
            <a:avLst/>
          </a:prstGeom>
          <a:noFill/>
          <a:ln cap="flat" cmpd="sng" w="25550">
            <a:solidFill>
              <a:srgbClr val="D4A574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-952920" y="4000680"/>
            <a:ext cx="3809880" cy="3809880"/>
          </a:xfrm>
          <a:prstGeom prst="ellipse">
            <a:avLst/>
          </a:prstGeom>
          <a:noFill/>
          <a:ln cap="flat" cmpd="sng" w="25550">
            <a:solidFill>
              <a:srgbClr val="8B7355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0532160" y="6365880"/>
            <a:ext cx="97452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1519640" y="6365880"/>
            <a:ext cx="11412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|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4086360" y="571680"/>
            <a:ext cx="8640" cy="5714640"/>
          </a:xfrm>
          <a:prstGeom prst="rect">
            <a:avLst/>
          </a:prstGeom>
          <a:solidFill>
            <a:srgbClr val="3E2723">
              <a:alpha val="9803"/>
            </a:srgbClr>
          </a:solidFill>
          <a:ln cap="flat" cmpd="sng" w="12600">
            <a:solidFill>
              <a:srgbClr val="3E272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761760" y="2210040"/>
            <a:ext cx="3061080" cy="121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4800"/>
              <a:buFont typeface="Noto Sans KR"/>
              <a:buNone/>
            </a:pPr>
            <a:r>
              <a:rPr b="1" i="0" lang="en-US" sz="4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목</a:t>
            </a:r>
            <a:r>
              <a:rPr b="1" i="0" lang="en-US" sz="48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차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4800"/>
              <a:buFont typeface="Noto Sans KR"/>
              <a:buNone/>
            </a:pPr>
            <a:r>
              <a:rPr b="1" i="0" lang="en-US" sz="4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INDEX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761760" y="3733560"/>
            <a:ext cx="3020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500"/>
              <a:buFont typeface="Noto Sans KR"/>
              <a:buNone/>
            </a:pPr>
            <a:r>
              <a:rPr b="0" i="0" lang="en-US" sz="15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물류창고 내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500"/>
              <a:buFont typeface="Noto Sans KR"/>
              <a:buNone/>
            </a:pPr>
            <a:r>
              <a:rPr b="0" i="0" lang="en-US" sz="15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자동 운반 로봇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500"/>
              <a:buFont typeface="Noto Sans KR"/>
              <a:buNone/>
            </a:pPr>
            <a:r>
              <a:rPr b="0" i="0" lang="en-US" sz="15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협업 시스템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667040" y="580680"/>
            <a:ext cx="6762600" cy="990000"/>
          </a:xfrm>
          <a:prstGeom prst="roundRect">
            <a:avLst>
              <a:gd fmla="val 10654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4886640" y="788040"/>
            <a:ext cx="648000" cy="57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D5C4"/>
              </a:buClr>
              <a:buSzPts val="3000"/>
              <a:buFont typeface="Noto Sans KR"/>
              <a:buNone/>
            </a:pPr>
            <a:r>
              <a:rPr b="1" i="0" lang="en-US" sz="3000" u="none" cap="none" strike="noStrike">
                <a:solidFill>
                  <a:srgbClr val="E8D5C4"/>
                </a:solidFill>
                <a:latin typeface="Noto Sans KR"/>
                <a:ea typeface="Noto Sans KR"/>
                <a:cs typeface="Noto Sans KR"/>
                <a:sym typeface="Noto Sans KR"/>
              </a:rPr>
              <a:t>01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772600" y="780840"/>
            <a:ext cx="245844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772600" y="1162080"/>
            <a:ext cx="265140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주제·배경·시스템 </a:t>
            </a:r>
            <a:r>
              <a:rPr lang="en-US" sz="1000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컨셉</a:t>
            </a: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·목표·활용 장비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4667040" y="1758240"/>
            <a:ext cx="6762600" cy="990000"/>
          </a:xfrm>
          <a:prstGeom prst="roundRect">
            <a:avLst>
              <a:gd fmla="val 10654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4886640" y="1965960"/>
            <a:ext cx="648000" cy="57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D5C4"/>
              </a:buClr>
              <a:buSzPts val="3000"/>
              <a:buFont typeface="Noto Sans KR"/>
              <a:buNone/>
            </a:pPr>
            <a:r>
              <a:rPr b="1" i="0" lang="en-US" sz="3000" u="none" cap="none" strike="noStrike">
                <a:solidFill>
                  <a:srgbClr val="E8D5C4"/>
                </a:solidFill>
                <a:latin typeface="Noto Sans KR"/>
                <a:ea typeface="Noto Sans KR"/>
                <a:cs typeface="Noto Sans KR"/>
                <a:sym typeface="Noto Sans KR"/>
              </a:rPr>
              <a:t>02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5772600" y="1957680"/>
            <a:ext cx="22327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팀 구성 및 역할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5772600" y="2338920"/>
            <a:ext cx="256824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팀원별 담당 업무(R&amp;R)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667040" y="2935080"/>
            <a:ext cx="6762600" cy="990000"/>
          </a:xfrm>
          <a:prstGeom prst="roundRect">
            <a:avLst>
              <a:gd fmla="val 10654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4886640" y="3142800"/>
            <a:ext cx="648000" cy="57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D5C4"/>
              </a:buClr>
              <a:buSzPts val="3000"/>
              <a:buFont typeface="Noto Sans KR"/>
              <a:buNone/>
            </a:pPr>
            <a:r>
              <a:rPr b="1" i="0" lang="en-US" sz="3000" u="none" cap="none" strike="noStrike">
                <a:solidFill>
                  <a:srgbClr val="E8D5C4"/>
                </a:solidFill>
                <a:latin typeface="Noto Sans KR"/>
                <a:ea typeface="Noto Sans KR"/>
                <a:cs typeface="Noto Sans KR"/>
                <a:sym typeface="Noto Sans KR"/>
              </a:rPr>
              <a:t>03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5772600" y="3135600"/>
            <a:ext cx="214560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수행 절차 및 방법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5772600" y="3516840"/>
            <a:ext cx="191088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일정·</a:t>
            </a:r>
            <a:r>
              <a:rPr lang="en-US" sz="1000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파트별 개발 개요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4667040" y="4113000"/>
            <a:ext cx="6762600" cy="990000"/>
          </a:xfrm>
          <a:prstGeom prst="roundRect">
            <a:avLst>
              <a:gd fmla="val 10654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4886640" y="4320720"/>
            <a:ext cx="648000" cy="57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D5C4"/>
              </a:buClr>
              <a:buSzPts val="3000"/>
              <a:buFont typeface="Noto Sans KR"/>
              <a:buNone/>
            </a:pPr>
            <a:r>
              <a:rPr b="1" i="0" lang="en-US" sz="3000" u="none" cap="none" strike="noStrike">
                <a:solidFill>
                  <a:srgbClr val="E8D5C4"/>
                </a:solidFill>
                <a:latin typeface="Noto Sans KR"/>
                <a:ea typeface="Noto Sans KR"/>
                <a:cs typeface="Noto Sans KR"/>
                <a:sym typeface="Noto Sans KR"/>
              </a:rPr>
              <a:t>04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5772600" y="4313160"/>
            <a:ext cx="355284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800"/>
              <a:buFont typeface="Noto Sans KR"/>
              <a:buNone/>
            </a:pPr>
            <a:r>
              <a:rPr b="1" lang="en-US" sz="18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개발</a:t>
            </a:r>
            <a:r>
              <a:rPr b="1" i="0" lang="en-US" sz="1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-US" sz="18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과정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5772600" y="4693680"/>
            <a:ext cx="387756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인식 안정화·상태머신·로봇 제어·협업 시나리오·웹 시각화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4667040" y="5289840"/>
            <a:ext cx="6762600" cy="990000"/>
          </a:xfrm>
          <a:prstGeom prst="roundRect">
            <a:avLst>
              <a:gd fmla="val 10654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4886640" y="5498280"/>
            <a:ext cx="648000" cy="57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D5C4"/>
              </a:buClr>
              <a:buSzPts val="3000"/>
              <a:buFont typeface="Noto Sans KR"/>
              <a:buNone/>
            </a:pPr>
            <a:r>
              <a:rPr b="1" i="0" lang="en-US" sz="3000" u="none" cap="none" strike="noStrike">
                <a:solidFill>
                  <a:srgbClr val="E8D5C4"/>
                </a:solidFill>
                <a:latin typeface="Noto Sans KR"/>
                <a:ea typeface="Noto Sans KR"/>
                <a:cs typeface="Noto Sans KR"/>
                <a:sym typeface="Noto Sans KR"/>
              </a:rPr>
              <a:t>05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5772600" y="5490000"/>
            <a:ext cx="26953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사후 평가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5772600" y="5871240"/>
            <a:ext cx="300528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완성도 평가·잘한 점/아쉬운 점·향후 개선점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9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9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7" name="Google Shape;827;p19"/>
          <p:cNvPicPr preferRelativeResize="0"/>
          <p:nvPr/>
        </p:nvPicPr>
        <p:blipFill rotWithShape="1">
          <a:blip r:embed="rId3">
            <a:alphaModFix amt="4000"/>
          </a:blip>
          <a:srcRect b="0" l="0" r="0" t="0"/>
          <a:stretch/>
        </p:blipFill>
        <p:spPr>
          <a:xfrm>
            <a:off x="-286200" y="450000"/>
            <a:ext cx="2380680" cy="2380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8" name="Google Shape;828;p19"/>
          <p:cNvPicPr preferRelativeResize="0"/>
          <p:nvPr/>
        </p:nvPicPr>
        <p:blipFill rotWithShape="1">
          <a:blip r:embed="rId4">
            <a:alphaModFix amt="4000"/>
          </a:blip>
          <a:srcRect b="0" l="0" r="0" t="0"/>
          <a:stretch/>
        </p:blipFill>
        <p:spPr>
          <a:xfrm>
            <a:off x="8129160" y="3219480"/>
            <a:ext cx="3847320" cy="384732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9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9"/>
          <p:cNvSpPr/>
          <p:nvPr/>
        </p:nvSpPr>
        <p:spPr>
          <a:xfrm>
            <a:off x="571680" y="407880"/>
            <a:ext cx="46393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4.4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협업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&amp;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31" name="Google Shape;831;p19"/>
          <p:cNvPicPr preferRelativeResize="0"/>
          <p:nvPr/>
        </p:nvPicPr>
        <p:blipFill rotWithShape="1">
          <a:blip r:embed="rId5">
            <a:alphaModFix/>
          </a:blip>
          <a:srcRect b="-94" l="0" r="0" t="-95"/>
          <a:stretch/>
        </p:blipFill>
        <p:spPr>
          <a:xfrm>
            <a:off x="5976360" y="2375640"/>
            <a:ext cx="2372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9"/>
          <p:cNvSpPr/>
          <p:nvPr/>
        </p:nvSpPr>
        <p:spPr>
          <a:xfrm>
            <a:off x="571680" y="4179600"/>
            <a:ext cx="11048400" cy="1923480"/>
          </a:xfrm>
          <a:prstGeom prst="roundRect">
            <a:avLst>
              <a:gd fmla="val 2823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9"/>
          <p:cNvSpPr/>
          <p:nvPr/>
        </p:nvSpPr>
        <p:spPr>
          <a:xfrm>
            <a:off x="571680" y="4179600"/>
            <a:ext cx="57240" cy="1923480"/>
          </a:xfrm>
          <a:prstGeom prst="roundRect">
            <a:avLst>
              <a:gd fmla="val 94295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9"/>
          <p:cNvSpPr/>
          <p:nvPr/>
        </p:nvSpPr>
        <p:spPr>
          <a:xfrm>
            <a:off x="914400" y="4756680"/>
            <a:ext cx="761400" cy="761400"/>
          </a:xfrm>
          <a:prstGeom prst="ellipse">
            <a:avLst/>
          </a:prstGeom>
          <a:solidFill>
            <a:srgbClr val="D4A574">
              <a:alpha val="14901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5" name="Google Shape;83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2000" y="4946760"/>
            <a:ext cx="285840" cy="38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6" name="Google Shape;836;p19"/>
          <p:cNvPicPr preferRelativeResize="0"/>
          <p:nvPr/>
        </p:nvPicPr>
        <p:blipFill rotWithShape="1">
          <a:blip r:embed="rId7">
            <a:alphaModFix/>
          </a:blip>
          <a:srcRect b="-1441" l="0" r="0" t="-1441"/>
          <a:stretch/>
        </p:blipFill>
        <p:spPr>
          <a:xfrm>
            <a:off x="1962360" y="5504760"/>
            <a:ext cx="104760" cy="12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7" name="Google Shape;837;p19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5716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9"/>
          <p:cNvSpPr/>
          <p:nvPr/>
        </p:nvSpPr>
        <p:spPr>
          <a:xfrm>
            <a:off x="790920" y="1362600"/>
            <a:ext cx="122868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9"/>
          <p:cNvSpPr/>
          <p:nvPr/>
        </p:nvSpPr>
        <p:spPr>
          <a:xfrm>
            <a:off x="509760" y="960480"/>
            <a:ext cx="1228680" cy="32436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BEFORE (문제)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40" name="Google Shape;840;p19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65728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9"/>
          <p:cNvSpPr/>
          <p:nvPr/>
        </p:nvSpPr>
        <p:spPr>
          <a:xfrm>
            <a:off x="6791400" y="1362600"/>
            <a:ext cx="111420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9"/>
          <p:cNvSpPr/>
          <p:nvPr/>
        </p:nvSpPr>
        <p:spPr>
          <a:xfrm>
            <a:off x="6519960" y="990720"/>
            <a:ext cx="1114200" cy="324360"/>
          </a:xfrm>
          <a:prstGeom prst="rect">
            <a:avLst/>
          </a:prstGeom>
          <a:solidFill>
            <a:srgbClr val="D4A574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AFTER (결과)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9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9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9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p19"/>
          <p:cNvGrpSpPr/>
          <p:nvPr/>
        </p:nvGrpSpPr>
        <p:grpSpPr>
          <a:xfrm>
            <a:off x="1941120" y="4587840"/>
            <a:ext cx="3562200" cy="1263240"/>
            <a:chOff x="1941120" y="4587840"/>
            <a:chExt cx="3562200" cy="1263240"/>
          </a:xfrm>
        </p:grpSpPr>
        <p:sp>
          <p:nvSpPr>
            <p:cNvPr id="847" name="Google Shape;847;p19"/>
            <p:cNvSpPr/>
            <p:nvPr/>
          </p:nvSpPr>
          <p:spPr>
            <a:xfrm>
              <a:off x="1941120" y="4587840"/>
              <a:ext cx="356220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2141280" y="4771800"/>
              <a:ext cx="26676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2503440" y="4779000"/>
              <a:ext cx="139428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원인분석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112840" y="5194080"/>
              <a:ext cx="323856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각 PC의 Discovery Server ID </a:t>
              </a:r>
              <a:r>
                <a:rPr lang="en-US" sz="1100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미등록으로 </a:t>
              </a: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인해, 물리적 연결과 무관하게 논리적 네트워크가 격리되어 통신 불가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19"/>
          <p:cNvGrpSpPr/>
          <p:nvPr/>
        </p:nvGrpSpPr>
        <p:grpSpPr>
          <a:xfrm>
            <a:off x="6225120" y="4577040"/>
            <a:ext cx="4963320" cy="1203120"/>
            <a:chOff x="6225120" y="4577040"/>
            <a:chExt cx="4963320" cy="1203120"/>
          </a:xfrm>
        </p:grpSpPr>
        <p:sp>
          <p:nvSpPr>
            <p:cNvPr id="852" name="Google Shape;852;p19"/>
            <p:cNvSpPr/>
            <p:nvPr/>
          </p:nvSpPr>
          <p:spPr>
            <a:xfrm>
              <a:off x="6225120" y="4577040"/>
              <a:ext cx="496332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6490080" y="4700880"/>
              <a:ext cx="37152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6994800" y="4708080"/>
              <a:ext cx="2287440" cy="233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해결방법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6566760" y="5024160"/>
              <a:ext cx="451224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Server ID를 </a:t>
              </a:r>
              <a:r>
                <a:rPr lang="en-US" sz="1100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등록하</a:t>
              </a: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여, 각 PC가 담당 로봇을 제어함과 동시에 PC 간 토픽을 실시간으로 주고받는 통합 통신망(P2P) 구축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6" name="Google Shape;856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825" y="1349364"/>
            <a:ext cx="4058383" cy="251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63920" y="1473480"/>
            <a:ext cx="4137480" cy="229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0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0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5" name="Google Shape;865;p2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0001880" y="304560"/>
            <a:ext cx="1904400" cy="190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6" name="Google Shape;866;p20"/>
          <p:cNvPicPr preferRelativeResize="0"/>
          <p:nvPr/>
        </p:nvPicPr>
        <p:blipFill rotWithShape="1">
          <a:blip r:embed="rId4">
            <a:alphaModFix amt="3000"/>
          </a:blip>
          <a:srcRect b="0" l="-7785" r="-7785" t="0"/>
          <a:stretch/>
        </p:blipFill>
        <p:spPr>
          <a:xfrm>
            <a:off x="-499320" y="3863520"/>
            <a:ext cx="2600280" cy="29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20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0"/>
          <p:cNvSpPr/>
          <p:nvPr/>
        </p:nvSpPr>
        <p:spPr>
          <a:xfrm>
            <a:off x="571680" y="407880"/>
            <a:ext cx="42231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4.4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협업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20"/>
          <p:cNvSpPr/>
          <p:nvPr/>
        </p:nvSpPr>
        <p:spPr>
          <a:xfrm>
            <a:off x="571680" y="5348160"/>
            <a:ext cx="11048400" cy="1042920"/>
          </a:xfrm>
          <a:prstGeom prst="roundRect">
            <a:avLst>
              <a:gd fmla="val 443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0152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0"/>
          <p:cNvSpPr/>
          <p:nvPr/>
        </p:nvSpPr>
        <p:spPr>
          <a:xfrm>
            <a:off x="571680" y="5388120"/>
            <a:ext cx="75600" cy="1003320"/>
          </a:xfrm>
          <a:prstGeom prst="roundRect">
            <a:avLst>
              <a:gd fmla="val 103641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0"/>
          <p:cNvSpPr/>
          <p:nvPr/>
        </p:nvSpPr>
        <p:spPr>
          <a:xfrm>
            <a:off x="647280" y="5388120"/>
            <a:ext cx="952560" cy="1038960"/>
          </a:xfrm>
          <a:prstGeom prst="rect">
            <a:avLst/>
          </a:prstGeom>
          <a:solidFill>
            <a:srgbClr val="D4A57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0"/>
          <p:cNvSpPr/>
          <p:nvPr/>
        </p:nvSpPr>
        <p:spPr>
          <a:xfrm>
            <a:off x="1591200" y="4628520"/>
            <a:ext cx="8640" cy="175248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0"/>
          <p:cNvSpPr/>
          <p:nvPr/>
        </p:nvSpPr>
        <p:spPr>
          <a:xfrm>
            <a:off x="1852560" y="5427360"/>
            <a:ext cx="9553320" cy="28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5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깨달은 점 &amp; Insight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20"/>
          <p:cNvSpPr/>
          <p:nvPr/>
        </p:nvSpPr>
        <p:spPr>
          <a:xfrm>
            <a:off x="1886400" y="5798160"/>
            <a:ext cx="9438840" cy="482040"/>
          </a:xfrm>
          <a:prstGeom prst="roundRect">
            <a:avLst>
              <a:gd fmla="val 9077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0"/>
          <p:cNvSpPr/>
          <p:nvPr/>
        </p:nvSpPr>
        <p:spPr>
          <a:xfrm>
            <a:off x="2038325" y="5938825"/>
            <a:ext cx="8705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1887F"/>
              </a:buClr>
              <a:buSzPts val="1200"/>
              <a:buFont typeface="Noto Sans KR"/>
              <a:buNone/>
            </a:pPr>
            <a:r>
              <a:rPr lang="en-US" sz="1100">
                <a:solidFill>
                  <a:srgbClr val="A1887F"/>
                </a:solidFill>
                <a:latin typeface="Noto Sans KR"/>
                <a:ea typeface="Noto Sans KR"/>
                <a:cs typeface="Noto Sans KR"/>
                <a:sym typeface="Noto Sans KR"/>
              </a:rPr>
              <a:t>두 PC가 같은 WI-FI에 연결되어 IP통신가능하더라도, ROS 2의 미들웨어(DDS) 설정이 다르면 논리적으로 완벽하게 격리된 네트워크임을 깨달았습니다.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76" name="Google Shape;876;p20"/>
          <p:cNvPicPr preferRelativeResize="0"/>
          <p:nvPr/>
        </p:nvPicPr>
        <p:blipFill rotWithShape="1">
          <a:blip r:embed="rId5">
            <a:alphaModFix/>
          </a:blip>
          <a:srcRect b="0" l="-2" r="-2" t="0"/>
          <a:stretch/>
        </p:blipFill>
        <p:spPr>
          <a:xfrm>
            <a:off x="571680" y="1143000"/>
            <a:ext cx="11048400" cy="4169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7" name="Google Shape;877;p20"/>
          <p:cNvPicPr preferRelativeResize="0"/>
          <p:nvPr/>
        </p:nvPicPr>
        <p:blipFill rotWithShape="1">
          <a:blip r:embed="rId6">
            <a:alphaModFix/>
          </a:blip>
          <a:srcRect b="-225" l="0" r="0" t="-226"/>
          <a:stretch/>
        </p:blipFill>
        <p:spPr>
          <a:xfrm>
            <a:off x="579960" y="1071000"/>
            <a:ext cx="12571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20"/>
          <p:cNvSpPr/>
          <p:nvPr/>
        </p:nvSpPr>
        <p:spPr>
          <a:xfrm>
            <a:off x="790920" y="1362600"/>
            <a:ext cx="12571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0"/>
          <p:cNvSpPr/>
          <p:nvPr/>
        </p:nvSpPr>
        <p:spPr>
          <a:xfrm>
            <a:off x="559800" y="1081080"/>
            <a:ext cx="12571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FINAL RESULT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80" name="Google Shape;88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160" y="5694840"/>
            <a:ext cx="2858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0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20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0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828800"/>
            <a:ext cx="4963320" cy="274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22960" y="1771920"/>
            <a:ext cx="4978440" cy="280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3" name="Google Shape;893;p2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9810720" y="3938400"/>
            <a:ext cx="285732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21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>
              <a:alpha val="49803"/>
            </a:srgbClr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571680" y="407880"/>
            <a:ext cx="42289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4.5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비상 정지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계획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1"/>
          <p:cNvSpPr/>
          <p:nvPr/>
        </p:nvSpPr>
        <p:spPr>
          <a:xfrm>
            <a:off x="57168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1"/>
          <p:cNvSpPr/>
          <p:nvPr/>
        </p:nvSpPr>
        <p:spPr>
          <a:xfrm>
            <a:off x="80928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1"/>
          <p:cNvSpPr/>
          <p:nvPr/>
        </p:nvSpPr>
        <p:spPr>
          <a:xfrm>
            <a:off x="80928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9" name="Google Shape;899;p21"/>
          <p:cNvPicPr preferRelativeResize="0"/>
          <p:nvPr/>
        </p:nvPicPr>
        <p:blipFill rotWithShape="1">
          <a:blip r:embed="rId4">
            <a:alphaModFix/>
          </a:blip>
          <a:srcRect b="-2321" l="0" r="0" t="-2321"/>
          <a:stretch/>
        </p:blipFill>
        <p:spPr>
          <a:xfrm>
            <a:off x="91908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21"/>
          <p:cNvSpPr/>
          <p:nvPr/>
        </p:nvSpPr>
        <p:spPr>
          <a:xfrm>
            <a:off x="1266480" y="1329480"/>
            <a:ext cx="157608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계획 구성 (Plan)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1"/>
          <p:cNvSpPr/>
          <p:nvPr/>
        </p:nvSpPr>
        <p:spPr>
          <a:xfrm>
            <a:off x="621504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21"/>
          <p:cNvSpPr/>
          <p:nvPr/>
        </p:nvSpPr>
        <p:spPr>
          <a:xfrm>
            <a:off x="645300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21"/>
          <p:cNvSpPr/>
          <p:nvPr/>
        </p:nvSpPr>
        <p:spPr>
          <a:xfrm>
            <a:off x="645300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4" name="Google Shape;904;p21"/>
          <p:cNvPicPr preferRelativeResize="0"/>
          <p:nvPr/>
        </p:nvPicPr>
        <p:blipFill rotWithShape="1">
          <a:blip r:embed="rId5">
            <a:alphaModFix/>
          </a:blip>
          <a:srcRect b="-2321" l="0" r="0" t="-2321"/>
          <a:stretch/>
        </p:blipFill>
        <p:spPr>
          <a:xfrm>
            <a:off x="656280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21"/>
          <p:cNvSpPr/>
          <p:nvPr/>
        </p:nvSpPr>
        <p:spPr>
          <a:xfrm>
            <a:off x="6910200" y="1329480"/>
            <a:ext cx="187056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이유 (Reason)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21"/>
          <p:cNvSpPr/>
          <p:nvPr/>
        </p:nvSpPr>
        <p:spPr>
          <a:xfrm>
            <a:off x="6465600" y="1848600"/>
            <a:ext cx="5010480" cy="46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예기치 못한 상황에서 돌발 상황 대응 능력 검증, 2차 사고 예방 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21"/>
          <p:cNvSpPr/>
          <p:nvPr/>
        </p:nvSpPr>
        <p:spPr>
          <a:xfrm>
            <a:off x="571680" y="2533680"/>
            <a:ext cx="11048400" cy="3849120"/>
          </a:xfrm>
          <a:prstGeom prst="roundRect">
            <a:avLst>
              <a:gd fmla="val 1254" name="adj"/>
            </a:avLst>
          </a:prstGeom>
          <a:solidFill>
            <a:srgbClr val="FEFDFB"/>
          </a:solidFill>
          <a:ln cap="flat" cmpd="sng" w="381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file:///home/rokey/Downloads/image%20(2).png</a:t>
            </a:r>
            <a:endParaRPr/>
          </a:p>
        </p:txBody>
      </p:sp>
      <p:pic>
        <p:nvPicPr>
          <p:cNvPr descr="preencoded.png" id="908" name="Google Shape;908;p21"/>
          <p:cNvPicPr preferRelativeResize="0"/>
          <p:nvPr/>
        </p:nvPicPr>
        <p:blipFill rotWithShape="1">
          <a:blip r:embed="rId6">
            <a:alphaModFix/>
          </a:blip>
          <a:srcRect b="-451" l="0" r="0" t="-450"/>
          <a:stretch/>
        </p:blipFill>
        <p:spPr>
          <a:xfrm>
            <a:off x="790920" y="2695320"/>
            <a:ext cx="15433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1"/>
          <p:cNvSpPr/>
          <p:nvPr/>
        </p:nvSpPr>
        <p:spPr>
          <a:xfrm>
            <a:off x="790920" y="3268080"/>
            <a:ext cx="15433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1"/>
          <p:cNvSpPr/>
          <p:nvPr/>
        </p:nvSpPr>
        <p:spPr>
          <a:xfrm>
            <a:off x="790920" y="2685240"/>
            <a:ext cx="15433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DIAGRAM / PHOTO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21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1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21"/>
          <p:cNvSpPr/>
          <p:nvPr/>
        </p:nvSpPr>
        <p:spPr>
          <a:xfrm>
            <a:off x="823320" y="1853640"/>
            <a:ext cx="527472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600"/>
              <a:buFont typeface="Noto Sans KR"/>
              <a:buNone/>
            </a:pPr>
            <a:r>
              <a:rPr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예기치 못한 상황에서 비상 정지 </a:t>
            </a:r>
            <a:endParaRPr i="0" sz="105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675" y="3124075"/>
            <a:ext cx="5607422" cy="31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3400" y="3268063"/>
            <a:ext cx="49530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2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22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4" name="Google Shape;924;p22"/>
          <p:cNvPicPr preferRelativeResize="0"/>
          <p:nvPr/>
        </p:nvPicPr>
        <p:blipFill rotWithShape="1">
          <a:blip r:embed="rId3">
            <a:alphaModFix amt="4000"/>
          </a:blip>
          <a:srcRect b="0" l="0" r="0" t="0"/>
          <a:stretch/>
        </p:blipFill>
        <p:spPr>
          <a:xfrm>
            <a:off x="-286200" y="450000"/>
            <a:ext cx="2380680" cy="2380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5" name="Google Shape;925;p22"/>
          <p:cNvPicPr preferRelativeResize="0"/>
          <p:nvPr/>
        </p:nvPicPr>
        <p:blipFill rotWithShape="1">
          <a:blip r:embed="rId4">
            <a:alphaModFix amt="4000"/>
          </a:blip>
          <a:srcRect b="0" l="0" r="0" t="0"/>
          <a:stretch/>
        </p:blipFill>
        <p:spPr>
          <a:xfrm>
            <a:off x="8129160" y="3219480"/>
            <a:ext cx="3847320" cy="384732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22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22"/>
          <p:cNvSpPr/>
          <p:nvPr/>
        </p:nvSpPr>
        <p:spPr>
          <a:xfrm rot="5400">
            <a:off x="571320" y="412200"/>
            <a:ext cx="5829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4.5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비상 정지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&amp;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28" name="Google Shape;928;p22"/>
          <p:cNvPicPr preferRelativeResize="0"/>
          <p:nvPr/>
        </p:nvPicPr>
        <p:blipFill rotWithShape="1">
          <a:blip r:embed="rId5">
            <a:alphaModFix/>
          </a:blip>
          <a:srcRect b="-94" l="0" r="0" t="-95"/>
          <a:stretch/>
        </p:blipFill>
        <p:spPr>
          <a:xfrm>
            <a:off x="5976360" y="2375640"/>
            <a:ext cx="2372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22"/>
          <p:cNvSpPr/>
          <p:nvPr/>
        </p:nvSpPr>
        <p:spPr>
          <a:xfrm>
            <a:off x="571680" y="4179600"/>
            <a:ext cx="11048400" cy="1923480"/>
          </a:xfrm>
          <a:prstGeom prst="roundRect">
            <a:avLst>
              <a:gd fmla="val 2823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22"/>
          <p:cNvSpPr/>
          <p:nvPr/>
        </p:nvSpPr>
        <p:spPr>
          <a:xfrm>
            <a:off x="571680" y="4179600"/>
            <a:ext cx="57240" cy="1923480"/>
          </a:xfrm>
          <a:prstGeom prst="roundRect">
            <a:avLst>
              <a:gd fmla="val 94295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22"/>
          <p:cNvSpPr/>
          <p:nvPr/>
        </p:nvSpPr>
        <p:spPr>
          <a:xfrm>
            <a:off x="914400" y="4756680"/>
            <a:ext cx="761400" cy="761400"/>
          </a:xfrm>
          <a:prstGeom prst="ellipse">
            <a:avLst/>
          </a:prstGeom>
          <a:solidFill>
            <a:srgbClr val="D4A574">
              <a:alpha val="14901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2" name="Google Shape;93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2000" y="4946760"/>
            <a:ext cx="285840" cy="38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3" name="Google Shape;933;p22"/>
          <p:cNvPicPr preferRelativeResize="0"/>
          <p:nvPr/>
        </p:nvPicPr>
        <p:blipFill rotWithShape="1">
          <a:blip r:embed="rId7">
            <a:alphaModFix/>
          </a:blip>
          <a:srcRect b="-1441" l="0" r="0" t="-1441"/>
          <a:stretch/>
        </p:blipFill>
        <p:spPr>
          <a:xfrm>
            <a:off x="1962360" y="5504760"/>
            <a:ext cx="104760" cy="12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4" name="Google Shape;934;p22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5716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2"/>
          <p:cNvSpPr/>
          <p:nvPr/>
        </p:nvSpPr>
        <p:spPr>
          <a:xfrm>
            <a:off x="790920" y="1362600"/>
            <a:ext cx="122868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22"/>
          <p:cNvSpPr/>
          <p:nvPr/>
        </p:nvSpPr>
        <p:spPr>
          <a:xfrm>
            <a:off x="509760" y="960480"/>
            <a:ext cx="1228680" cy="32436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BEFORE (문제)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37" name="Google Shape;937;p22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65728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2"/>
          <p:cNvSpPr/>
          <p:nvPr/>
        </p:nvSpPr>
        <p:spPr>
          <a:xfrm>
            <a:off x="6791400" y="1362600"/>
            <a:ext cx="111420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22"/>
          <p:cNvSpPr/>
          <p:nvPr/>
        </p:nvSpPr>
        <p:spPr>
          <a:xfrm>
            <a:off x="6519960" y="990720"/>
            <a:ext cx="1114200" cy="324360"/>
          </a:xfrm>
          <a:prstGeom prst="rect">
            <a:avLst/>
          </a:prstGeom>
          <a:solidFill>
            <a:srgbClr val="D4A574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AFTER (결과)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22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22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2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3" name="Google Shape;943;p22"/>
          <p:cNvGrpSpPr/>
          <p:nvPr/>
        </p:nvGrpSpPr>
        <p:grpSpPr>
          <a:xfrm>
            <a:off x="1941120" y="4587840"/>
            <a:ext cx="3562200" cy="1263240"/>
            <a:chOff x="1941120" y="4587840"/>
            <a:chExt cx="3562200" cy="1263240"/>
          </a:xfrm>
        </p:grpSpPr>
        <p:sp>
          <p:nvSpPr>
            <p:cNvPr id="944" name="Google Shape;944;p22"/>
            <p:cNvSpPr/>
            <p:nvPr/>
          </p:nvSpPr>
          <p:spPr>
            <a:xfrm>
              <a:off x="1941120" y="4587840"/>
              <a:ext cx="356220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2141280" y="4771800"/>
              <a:ext cx="26676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2"/>
            <p:cNvSpPr/>
            <p:nvPr/>
          </p:nvSpPr>
          <p:spPr>
            <a:xfrm>
              <a:off x="2503440" y="4779000"/>
              <a:ext cx="229716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노드 충돌 문제 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2"/>
            <p:cNvSpPr/>
            <p:nvPr/>
          </p:nvSpPr>
          <p:spPr>
            <a:xfrm>
              <a:off x="2112840" y="5194080"/>
              <a:ext cx="323856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비프음 출력 노드를 별도 스레드에서 실행하여 로봇이 작업을 처리 중일 때에도 잘 받게 함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22"/>
          <p:cNvGrpSpPr/>
          <p:nvPr/>
        </p:nvGrpSpPr>
        <p:grpSpPr>
          <a:xfrm>
            <a:off x="6225120" y="4577040"/>
            <a:ext cx="4963320" cy="1203120"/>
            <a:chOff x="6225120" y="4577040"/>
            <a:chExt cx="4963320" cy="1203120"/>
          </a:xfrm>
        </p:grpSpPr>
        <p:sp>
          <p:nvSpPr>
            <p:cNvPr id="949" name="Google Shape;949;p22"/>
            <p:cNvSpPr/>
            <p:nvPr/>
          </p:nvSpPr>
          <p:spPr>
            <a:xfrm>
              <a:off x="6225120" y="4577040"/>
              <a:ext cx="496332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6490080" y="4700880"/>
              <a:ext cx="37152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6994800" y="4708080"/>
              <a:ext cx="2287440" cy="233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기존 ctrl+c 기능 삭제 문제(터미널 종료 불가) 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6566760" y="5024160"/>
              <a:ext cx="451224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t/>
              </a:r>
              <a:endParaRPr sz="1100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기존 ctrl+c 강제 종료 기능은 키보드 q키로 넣어 기능 유지 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22"/>
          <p:cNvSpPr/>
          <p:nvPr/>
        </p:nvSpPr>
        <p:spPr>
          <a:xfrm>
            <a:off x="609840" y="1319040"/>
            <a:ext cx="5063040" cy="24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비상 상황에서 로봇의 강제 정지가 필요 시 ctrl+c로 종료하면 문제가 생길 수 있음 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2"/>
          <p:cNvSpPr/>
          <p:nvPr/>
        </p:nvSpPr>
        <p:spPr>
          <a:xfrm>
            <a:off x="6629400" y="1371600"/>
            <a:ext cx="5063040" cy="24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ctrl+c 입력 시 비프음과 함께 로봇 이동 정지 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3640" y="1972800"/>
            <a:ext cx="4244040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58000" y="2057400"/>
            <a:ext cx="4560840" cy="137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23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23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4" name="Google Shape;964;p23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0001880" y="304560"/>
            <a:ext cx="1904400" cy="190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5" name="Google Shape;965;p23"/>
          <p:cNvPicPr preferRelativeResize="0"/>
          <p:nvPr/>
        </p:nvPicPr>
        <p:blipFill rotWithShape="1">
          <a:blip r:embed="rId4">
            <a:alphaModFix amt="3000"/>
          </a:blip>
          <a:srcRect b="0" l="-7785" r="-7785" t="0"/>
          <a:stretch/>
        </p:blipFill>
        <p:spPr>
          <a:xfrm>
            <a:off x="-499320" y="3863520"/>
            <a:ext cx="2600280" cy="29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23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3"/>
          <p:cNvSpPr/>
          <p:nvPr/>
        </p:nvSpPr>
        <p:spPr>
          <a:xfrm>
            <a:off x="571680" y="407880"/>
            <a:ext cx="49147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4.5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비상 정지 시나리오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23"/>
          <p:cNvSpPr/>
          <p:nvPr/>
        </p:nvSpPr>
        <p:spPr>
          <a:xfrm>
            <a:off x="571680" y="5348160"/>
            <a:ext cx="11048400" cy="1042920"/>
          </a:xfrm>
          <a:prstGeom prst="roundRect">
            <a:avLst>
              <a:gd fmla="val 443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0152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23"/>
          <p:cNvSpPr/>
          <p:nvPr/>
        </p:nvSpPr>
        <p:spPr>
          <a:xfrm>
            <a:off x="571680" y="5388120"/>
            <a:ext cx="75600" cy="1003320"/>
          </a:xfrm>
          <a:prstGeom prst="roundRect">
            <a:avLst>
              <a:gd fmla="val 103641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23"/>
          <p:cNvSpPr/>
          <p:nvPr/>
        </p:nvSpPr>
        <p:spPr>
          <a:xfrm>
            <a:off x="647280" y="5388120"/>
            <a:ext cx="952560" cy="1038960"/>
          </a:xfrm>
          <a:prstGeom prst="rect">
            <a:avLst/>
          </a:prstGeom>
          <a:solidFill>
            <a:srgbClr val="D4A57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23"/>
          <p:cNvSpPr/>
          <p:nvPr/>
        </p:nvSpPr>
        <p:spPr>
          <a:xfrm>
            <a:off x="1591200" y="4628520"/>
            <a:ext cx="8640" cy="175248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23"/>
          <p:cNvSpPr/>
          <p:nvPr/>
        </p:nvSpPr>
        <p:spPr>
          <a:xfrm>
            <a:off x="1852560" y="5427360"/>
            <a:ext cx="9553320" cy="28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5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깨달은 점 &amp; Insight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23"/>
          <p:cNvSpPr/>
          <p:nvPr/>
        </p:nvSpPr>
        <p:spPr>
          <a:xfrm>
            <a:off x="1886400" y="5798160"/>
            <a:ext cx="9438840" cy="482040"/>
          </a:xfrm>
          <a:prstGeom prst="roundRect">
            <a:avLst>
              <a:gd fmla="val 9077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23"/>
          <p:cNvSpPr/>
          <p:nvPr/>
        </p:nvSpPr>
        <p:spPr>
          <a:xfrm>
            <a:off x="2038320" y="5922000"/>
            <a:ext cx="9324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887F"/>
              </a:buClr>
              <a:buSzPts val="1200"/>
              <a:buFont typeface="Noto Sans KR"/>
              <a:buNone/>
            </a:pPr>
            <a:r>
              <a:rPr lang="en-US" sz="1200">
                <a:solidFill>
                  <a:srgbClr val="A1887F"/>
                </a:solidFill>
                <a:latin typeface="Noto Sans KR"/>
                <a:ea typeface="Noto Sans KR"/>
                <a:cs typeface="Noto Sans KR"/>
                <a:sym typeface="Noto Sans KR"/>
              </a:rPr>
              <a:t>비상정지는 제어 로직과 분리된 스레드/노드 구조가 있어야 실시간성과 신뢰도를 보장할 수 있다는 점을 기술적으로 체감했다.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75" name="Google Shape;975;p23"/>
          <p:cNvPicPr preferRelativeResize="0"/>
          <p:nvPr/>
        </p:nvPicPr>
        <p:blipFill rotWithShape="1">
          <a:blip r:embed="rId5">
            <a:alphaModFix/>
          </a:blip>
          <a:srcRect b="0" l="-2" r="-2" t="0"/>
          <a:stretch/>
        </p:blipFill>
        <p:spPr>
          <a:xfrm>
            <a:off x="571680" y="1143000"/>
            <a:ext cx="11048400" cy="4169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6" name="Google Shape;976;p23"/>
          <p:cNvPicPr preferRelativeResize="0"/>
          <p:nvPr/>
        </p:nvPicPr>
        <p:blipFill rotWithShape="1">
          <a:blip r:embed="rId6">
            <a:alphaModFix/>
          </a:blip>
          <a:srcRect b="-225" l="0" r="0" t="-226"/>
          <a:stretch/>
        </p:blipFill>
        <p:spPr>
          <a:xfrm>
            <a:off x="579960" y="1071000"/>
            <a:ext cx="12571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23"/>
          <p:cNvSpPr/>
          <p:nvPr/>
        </p:nvSpPr>
        <p:spPr>
          <a:xfrm>
            <a:off x="790920" y="1362600"/>
            <a:ext cx="12571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3"/>
          <p:cNvSpPr/>
          <p:nvPr/>
        </p:nvSpPr>
        <p:spPr>
          <a:xfrm>
            <a:off x="559800" y="1081080"/>
            <a:ext cx="12571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FINAL RESULT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79" name="Google Shape;97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160" y="5694840"/>
            <a:ext cx="2858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23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23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23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1828800"/>
            <a:ext cx="487656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11960" y="2743200"/>
            <a:ext cx="4560840" cy="137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4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24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92" name="Google Shape;992;p2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9810720" y="3938400"/>
            <a:ext cx="285732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24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>
              <a:alpha val="49803"/>
            </a:srgbClr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4"/>
          <p:cNvSpPr/>
          <p:nvPr/>
        </p:nvSpPr>
        <p:spPr>
          <a:xfrm>
            <a:off x="571680" y="407880"/>
            <a:ext cx="33501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4.6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웹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계획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24"/>
          <p:cNvSpPr/>
          <p:nvPr/>
        </p:nvSpPr>
        <p:spPr>
          <a:xfrm>
            <a:off x="57168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24"/>
          <p:cNvSpPr/>
          <p:nvPr/>
        </p:nvSpPr>
        <p:spPr>
          <a:xfrm>
            <a:off x="80928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24"/>
          <p:cNvSpPr/>
          <p:nvPr/>
        </p:nvSpPr>
        <p:spPr>
          <a:xfrm>
            <a:off x="80928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98" name="Google Shape;998;p24"/>
          <p:cNvPicPr preferRelativeResize="0"/>
          <p:nvPr/>
        </p:nvPicPr>
        <p:blipFill rotWithShape="1">
          <a:blip r:embed="rId4">
            <a:alphaModFix/>
          </a:blip>
          <a:srcRect b="-2321" l="0" r="0" t="-2321"/>
          <a:stretch/>
        </p:blipFill>
        <p:spPr>
          <a:xfrm>
            <a:off x="91908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24"/>
          <p:cNvSpPr/>
          <p:nvPr/>
        </p:nvSpPr>
        <p:spPr>
          <a:xfrm>
            <a:off x="1266480" y="1329480"/>
            <a:ext cx="157608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계획 구성 (Plan)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24"/>
          <p:cNvSpPr/>
          <p:nvPr/>
        </p:nvSpPr>
        <p:spPr>
          <a:xfrm>
            <a:off x="6215040" y="1095480"/>
            <a:ext cx="5410080" cy="1280880"/>
          </a:xfrm>
          <a:prstGeom prst="roundRect">
            <a:avLst>
              <a:gd fmla="val 3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19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24"/>
          <p:cNvSpPr/>
          <p:nvPr/>
        </p:nvSpPr>
        <p:spPr>
          <a:xfrm>
            <a:off x="6453000" y="1715400"/>
            <a:ext cx="4933800" cy="864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24"/>
          <p:cNvSpPr/>
          <p:nvPr/>
        </p:nvSpPr>
        <p:spPr>
          <a:xfrm>
            <a:off x="6453000" y="1295640"/>
            <a:ext cx="342720" cy="342720"/>
          </a:xfrm>
          <a:prstGeom prst="roundRect">
            <a:avLst>
              <a:gd fmla="val 59259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03" name="Google Shape;1003;p24"/>
          <p:cNvPicPr preferRelativeResize="0"/>
          <p:nvPr/>
        </p:nvPicPr>
        <p:blipFill rotWithShape="1">
          <a:blip r:embed="rId5">
            <a:alphaModFix/>
          </a:blip>
          <a:srcRect b="-2321" l="0" r="0" t="-2321"/>
          <a:stretch/>
        </p:blipFill>
        <p:spPr>
          <a:xfrm>
            <a:off x="6562800" y="1380600"/>
            <a:ext cx="123120" cy="1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24"/>
          <p:cNvSpPr/>
          <p:nvPr/>
        </p:nvSpPr>
        <p:spPr>
          <a:xfrm>
            <a:off x="6910200" y="1329480"/>
            <a:ext cx="1870560" cy="276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이유 (Reason)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24"/>
          <p:cNvSpPr/>
          <p:nvPr/>
        </p:nvSpPr>
        <p:spPr>
          <a:xfrm>
            <a:off x="6465600" y="1848600"/>
            <a:ext cx="5010480" cy="46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멀티 공정 동시 관측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100"/>
              <a:buFont typeface="Noto Sans KR"/>
              <a:buNone/>
            </a:pPr>
            <a:r>
              <a:rPr b="0" i="0" lang="en-US" sz="11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자동화 물류 환경에 맞게 원격 무인 운영 (웹 대시보드 로그 확인)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24"/>
          <p:cNvSpPr/>
          <p:nvPr/>
        </p:nvSpPr>
        <p:spPr>
          <a:xfrm>
            <a:off x="571680" y="2533680"/>
            <a:ext cx="11048400" cy="3849120"/>
          </a:xfrm>
          <a:prstGeom prst="roundRect">
            <a:avLst>
              <a:gd fmla="val 1254" name="adj"/>
            </a:avLst>
          </a:prstGeom>
          <a:solidFill>
            <a:srgbClr val="FEFDFB"/>
          </a:solidFill>
          <a:ln cap="flat" cmpd="sng" w="381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07" name="Google Shape;1007;p24"/>
          <p:cNvPicPr preferRelativeResize="0"/>
          <p:nvPr/>
        </p:nvPicPr>
        <p:blipFill rotWithShape="1">
          <a:blip r:embed="rId6">
            <a:alphaModFix/>
          </a:blip>
          <a:srcRect b="-451" l="0" r="0" t="-450"/>
          <a:stretch/>
        </p:blipFill>
        <p:spPr>
          <a:xfrm>
            <a:off x="790920" y="2695320"/>
            <a:ext cx="15433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24"/>
          <p:cNvSpPr/>
          <p:nvPr/>
        </p:nvSpPr>
        <p:spPr>
          <a:xfrm>
            <a:off x="790920" y="3268080"/>
            <a:ext cx="15433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24"/>
          <p:cNvSpPr/>
          <p:nvPr/>
        </p:nvSpPr>
        <p:spPr>
          <a:xfrm>
            <a:off x="790920" y="2685240"/>
            <a:ext cx="15433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DIAGRAM / PHOTO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24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24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24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24"/>
          <p:cNvSpPr/>
          <p:nvPr/>
        </p:nvSpPr>
        <p:spPr>
          <a:xfrm>
            <a:off x="823320" y="1853640"/>
            <a:ext cx="527472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600"/>
              <a:buFont typeface="Noto Sans KR"/>
              <a:buNone/>
            </a:pPr>
            <a:r>
              <a:rPr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확보 목적의</a:t>
            </a:r>
            <a:r>
              <a:rPr b="0"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 통합 모니터링 시스템</a:t>
            </a:r>
            <a:endParaRPr b="0" i="0" sz="1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50"/>
              <a:buFont typeface="Noto Sans KR"/>
              <a:buNone/>
            </a:pPr>
            <a:r>
              <a:rPr b="0" i="0" lang="en-US" sz="105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Webcam 이미지, 관련 토픽 /qr_code_idx(적재 장소), count_total(라인별 qr인식 횟수)</a:t>
            </a:r>
            <a:endParaRPr b="0" i="0" sz="10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스크린샷, 컴퓨터, 소프트웨어이(가) 표시된 사진&#10;&#10;AI 생성 콘텐츠는 정확하지 않을 수 있습니다." id="1014" name="Google Shape;101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1040" y="3134880"/>
            <a:ext cx="3070440" cy="2731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컴퓨터, 소프트웨어이(가) 표시된 사진&#10;&#10;AI 생성 콘텐츠는 정확하지 않을 수 있습니다." id="1015" name="Google Shape;1015;p24"/>
          <p:cNvPicPr preferRelativeResize="0"/>
          <p:nvPr/>
        </p:nvPicPr>
        <p:blipFill rotWithShape="1">
          <a:blip r:embed="rId7">
            <a:alphaModFix/>
          </a:blip>
          <a:srcRect b="0" l="49854" r="26436" t="63069"/>
          <a:stretch/>
        </p:blipFill>
        <p:spPr>
          <a:xfrm>
            <a:off x="3981960" y="3090600"/>
            <a:ext cx="1973160" cy="273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24"/>
          <p:cNvSpPr/>
          <p:nvPr/>
        </p:nvSpPr>
        <p:spPr>
          <a:xfrm>
            <a:off x="4010040" y="3134880"/>
            <a:ext cx="1917000" cy="59904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600">
            <a:solidFill>
              <a:srgbClr val="1D315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스크린샷, 텍스트, 도표이(가) 표시된 사진&#10;&#10;AI 생성 콘텐츠는 정확하지 않을 수 있습니다." id="1017" name="Google Shape;101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3000" y="2969640"/>
            <a:ext cx="4097880" cy="306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2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25" name="Google Shape;1025;p25"/>
          <p:cNvPicPr preferRelativeResize="0"/>
          <p:nvPr/>
        </p:nvPicPr>
        <p:blipFill rotWithShape="1">
          <a:blip r:embed="rId3">
            <a:alphaModFix amt="4000"/>
          </a:blip>
          <a:srcRect b="0" l="0" r="0" t="0"/>
          <a:stretch/>
        </p:blipFill>
        <p:spPr>
          <a:xfrm>
            <a:off x="-286200" y="450000"/>
            <a:ext cx="2380680" cy="2380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6" name="Google Shape;1026;p25"/>
          <p:cNvPicPr preferRelativeResize="0"/>
          <p:nvPr/>
        </p:nvPicPr>
        <p:blipFill rotWithShape="1">
          <a:blip r:embed="rId4">
            <a:alphaModFix amt="4000"/>
          </a:blip>
          <a:srcRect b="0" l="0" r="0" t="0"/>
          <a:stretch/>
        </p:blipFill>
        <p:spPr>
          <a:xfrm>
            <a:off x="8129160" y="3219480"/>
            <a:ext cx="3847320" cy="3847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25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5"/>
          <p:cNvSpPr/>
          <p:nvPr/>
        </p:nvSpPr>
        <p:spPr>
          <a:xfrm>
            <a:off x="571680" y="407880"/>
            <a:ext cx="46393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4.6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웹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&amp;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29" name="Google Shape;1029;p25"/>
          <p:cNvPicPr preferRelativeResize="0"/>
          <p:nvPr/>
        </p:nvPicPr>
        <p:blipFill rotWithShape="1">
          <a:blip r:embed="rId5">
            <a:alphaModFix/>
          </a:blip>
          <a:srcRect b="-94" l="0" r="0" t="-95"/>
          <a:stretch/>
        </p:blipFill>
        <p:spPr>
          <a:xfrm>
            <a:off x="5976360" y="2375640"/>
            <a:ext cx="2372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5"/>
          <p:cNvSpPr/>
          <p:nvPr/>
        </p:nvSpPr>
        <p:spPr>
          <a:xfrm>
            <a:off x="571680" y="4179600"/>
            <a:ext cx="11048400" cy="1923480"/>
          </a:xfrm>
          <a:prstGeom prst="roundRect">
            <a:avLst>
              <a:gd fmla="val 2823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5"/>
          <p:cNvSpPr/>
          <p:nvPr/>
        </p:nvSpPr>
        <p:spPr>
          <a:xfrm>
            <a:off x="571680" y="4179600"/>
            <a:ext cx="57240" cy="1923480"/>
          </a:xfrm>
          <a:prstGeom prst="roundRect">
            <a:avLst>
              <a:gd fmla="val 94295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5"/>
          <p:cNvSpPr/>
          <p:nvPr/>
        </p:nvSpPr>
        <p:spPr>
          <a:xfrm>
            <a:off x="914400" y="4756680"/>
            <a:ext cx="761400" cy="761400"/>
          </a:xfrm>
          <a:prstGeom prst="ellipse">
            <a:avLst/>
          </a:prstGeom>
          <a:solidFill>
            <a:srgbClr val="D4A574">
              <a:alpha val="14901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33" name="Google Shape;103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2000" y="4946760"/>
            <a:ext cx="285840" cy="38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4" name="Google Shape;1034;p25"/>
          <p:cNvPicPr preferRelativeResize="0"/>
          <p:nvPr/>
        </p:nvPicPr>
        <p:blipFill rotWithShape="1">
          <a:blip r:embed="rId7">
            <a:alphaModFix/>
          </a:blip>
          <a:srcRect b="-1441" l="0" r="0" t="-1441"/>
          <a:stretch/>
        </p:blipFill>
        <p:spPr>
          <a:xfrm>
            <a:off x="1962360" y="5504760"/>
            <a:ext cx="104760" cy="12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5" name="Google Shape;1035;p25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5716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25"/>
          <p:cNvSpPr/>
          <p:nvPr/>
        </p:nvSpPr>
        <p:spPr>
          <a:xfrm>
            <a:off x="790920" y="1362600"/>
            <a:ext cx="122868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5"/>
          <p:cNvSpPr/>
          <p:nvPr/>
        </p:nvSpPr>
        <p:spPr>
          <a:xfrm>
            <a:off x="509760" y="960480"/>
            <a:ext cx="1228680" cy="324360"/>
          </a:xfrm>
          <a:prstGeom prst="rect">
            <a:avLst/>
          </a:prstGeom>
          <a:solidFill>
            <a:srgbClr val="8D6E63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BEFORE (문제)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38" name="Google Shape;1038;p25"/>
          <p:cNvPicPr preferRelativeResize="0"/>
          <p:nvPr/>
        </p:nvPicPr>
        <p:blipFill rotWithShape="1">
          <a:blip r:embed="rId8">
            <a:alphaModFix/>
          </a:blip>
          <a:srcRect b="0" l="-11" r="-11" t="0"/>
          <a:stretch/>
        </p:blipFill>
        <p:spPr>
          <a:xfrm>
            <a:off x="6572880" y="1143000"/>
            <a:ext cx="5047920" cy="284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25"/>
          <p:cNvSpPr/>
          <p:nvPr/>
        </p:nvSpPr>
        <p:spPr>
          <a:xfrm>
            <a:off x="6791400" y="1362600"/>
            <a:ext cx="111420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25"/>
          <p:cNvSpPr/>
          <p:nvPr/>
        </p:nvSpPr>
        <p:spPr>
          <a:xfrm>
            <a:off x="6519960" y="990720"/>
            <a:ext cx="1114200" cy="324360"/>
          </a:xfrm>
          <a:prstGeom prst="rect">
            <a:avLst/>
          </a:prstGeom>
          <a:solidFill>
            <a:srgbClr val="D4A574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AFTER (결과)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41" name="Google Shape;1041;p25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8829360" y="1898280"/>
            <a:ext cx="532800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25"/>
          <p:cNvSpPr/>
          <p:nvPr/>
        </p:nvSpPr>
        <p:spPr>
          <a:xfrm>
            <a:off x="8424360" y="2622600"/>
            <a:ext cx="1345680" cy="266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 사진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5"/>
          <p:cNvSpPr/>
          <p:nvPr/>
        </p:nvSpPr>
        <p:spPr>
          <a:xfrm>
            <a:off x="8045640" y="3027600"/>
            <a:ext cx="210816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(YOLO 기반 보정 및 성공 사례)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5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5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5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스크린샷, 웹사이트, 소프트웨어이(가) 표시된 사진&#10;&#10;AI 생성 콘텐츠는 정확하지 않을 수 있습니다." id="1047" name="Google Shape;1047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9200" y="1570680"/>
            <a:ext cx="2048760" cy="2292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웹사이트, 소프트웨어이(가) 표시된 사진&#10;&#10;AI 생성 콘텐츠는 정확하지 않을 수 있습니다." id="1048" name="Google Shape;1048;p25"/>
          <p:cNvPicPr preferRelativeResize="0"/>
          <p:nvPr/>
        </p:nvPicPr>
        <p:blipFill rotWithShape="1">
          <a:blip r:embed="rId10">
            <a:alphaModFix/>
          </a:blip>
          <a:srcRect b="0" l="36991" r="27897" t="62365"/>
          <a:stretch/>
        </p:blipFill>
        <p:spPr>
          <a:xfrm>
            <a:off x="3323520" y="1589400"/>
            <a:ext cx="1896120" cy="22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25"/>
          <p:cNvSpPr/>
          <p:nvPr/>
        </p:nvSpPr>
        <p:spPr>
          <a:xfrm>
            <a:off x="3296880" y="1618200"/>
            <a:ext cx="1573560" cy="520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600">
            <a:solidFill>
              <a:srgbClr val="1D315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텍스트, 스크린샷, 웹사이트, 소프트웨어이(가) 표시된 사진&#10;&#10;AI 생성 콘텐츠는 정확하지 않을 수 있습니다." id="1050" name="Google Shape;1050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14080" y="1349640"/>
            <a:ext cx="2684520" cy="2545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웹사이트, 소프트웨어이(가) 표시된 사진&#10;&#10;AI 생성 콘텐츠는 정확하지 않을 수 있습니다." id="1051" name="Google Shape;1051;p25"/>
          <p:cNvPicPr preferRelativeResize="0"/>
          <p:nvPr/>
        </p:nvPicPr>
        <p:blipFill rotWithShape="1">
          <a:blip r:embed="rId11">
            <a:alphaModFix/>
          </a:blip>
          <a:srcRect b="0" l="0" r="65003" t="62297"/>
          <a:stretch/>
        </p:blipFill>
        <p:spPr>
          <a:xfrm>
            <a:off x="9563760" y="1415520"/>
            <a:ext cx="2048040" cy="239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25"/>
          <p:cNvSpPr/>
          <p:nvPr/>
        </p:nvSpPr>
        <p:spPr>
          <a:xfrm>
            <a:off x="9568800" y="1514880"/>
            <a:ext cx="1165680" cy="42048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600">
            <a:solidFill>
              <a:srgbClr val="1D315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`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25"/>
          <p:cNvSpPr/>
          <p:nvPr/>
        </p:nvSpPr>
        <p:spPr>
          <a:xfrm>
            <a:off x="9534240" y="2679480"/>
            <a:ext cx="1345680" cy="560160"/>
          </a:xfrm>
          <a:prstGeom prst="frame">
            <a:avLst>
              <a:gd fmla="val 12500" name="adj1"/>
            </a:avLst>
          </a:prstGeom>
          <a:solidFill>
            <a:srgbClr val="FFC000"/>
          </a:solidFill>
          <a:ln cap="flat" cmpd="sng" w="12600">
            <a:solidFill>
              <a:srgbClr val="1D315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4" name="Google Shape;1054;p25"/>
          <p:cNvGrpSpPr/>
          <p:nvPr/>
        </p:nvGrpSpPr>
        <p:grpSpPr>
          <a:xfrm>
            <a:off x="1941120" y="4587840"/>
            <a:ext cx="3562200" cy="1263240"/>
            <a:chOff x="1941120" y="4587840"/>
            <a:chExt cx="3562200" cy="1263240"/>
          </a:xfrm>
        </p:grpSpPr>
        <p:sp>
          <p:nvSpPr>
            <p:cNvPr id="1055" name="Google Shape;1055;p25"/>
            <p:cNvSpPr/>
            <p:nvPr/>
          </p:nvSpPr>
          <p:spPr>
            <a:xfrm>
              <a:off x="1941120" y="4587840"/>
              <a:ext cx="356220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2141280" y="4771800"/>
              <a:ext cx="26676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2503440" y="4779000"/>
              <a:ext cx="139428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프레임 처리 변경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2112840" y="5194080"/>
              <a:ext cx="323856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subscriber는 block out이 커지지 않게 드롭 허용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프레임을 쌓지 않고 마지막 1장만 보관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25"/>
          <p:cNvGrpSpPr/>
          <p:nvPr/>
        </p:nvGrpSpPr>
        <p:grpSpPr>
          <a:xfrm>
            <a:off x="6225120" y="4577040"/>
            <a:ext cx="4963320" cy="1203120"/>
            <a:chOff x="6225120" y="4577040"/>
            <a:chExt cx="4963320" cy="1203120"/>
          </a:xfrm>
        </p:grpSpPr>
        <p:sp>
          <p:nvSpPr>
            <p:cNvPr id="1060" name="Google Shape;1060;p25"/>
            <p:cNvSpPr/>
            <p:nvPr/>
          </p:nvSpPr>
          <p:spPr>
            <a:xfrm>
              <a:off x="6225120" y="4577040"/>
              <a:ext cx="4963320" cy="1203120"/>
            </a:xfrm>
            <a:prstGeom prst="roundRect">
              <a:avLst>
                <a:gd fmla="val 3677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3E2723">
                  <a:alpha val="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6490080" y="4700880"/>
              <a:ext cx="371520" cy="266760"/>
            </a:xfrm>
            <a:prstGeom prst="rect">
              <a:avLst/>
            </a:prstGeom>
            <a:solidFill>
              <a:srgbClr val="D4A574"/>
            </a:solidFill>
            <a:ln cap="flat" cmpd="sng" w="9525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6994800" y="4708080"/>
              <a:ext cx="2287440" cy="233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웹 스트리밍 안정화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6566760" y="5024160"/>
              <a:ext cx="451224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웹 연결, 탭 증가로 스레드가 남는 문제를 제거                      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ConnectionReset Error(연결 끊은 이후 서버 전송 시도 에러), 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D4C41"/>
                </a:buClr>
                <a:buSzPts val="1100"/>
                <a:buFont typeface="Noto Sans KR"/>
                <a:buNone/>
              </a:pPr>
              <a:r>
                <a:rPr b="0" i="0" lang="en-US" sz="1100" u="none" cap="none" strike="noStrike">
                  <a:solidFill>
                    <a:srgbClr val="6D4C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GeneratorExit(Flask 종료 요청) 등 연결 종료를 감지한 이후 스트림을 정리</a:t>
              </a:r>
              <a:endParaRPr b="0" i="0" sz="11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4" name="Google Shape;1064;p25"/>
          <p:cNvSpPr/>
          <p:nvPr/>
        </p:nvSpPr>
        <p:spPr>
          <a:xfrm>
            <a:off x="609840" y="1319040"/>
            <a:ext cx="506304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webcam 영상 스트림 수가 증가하면서 프레임 적체 상황 -&gt; 토픽 딜레이 발생 실시간성 저하  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6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26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72" name="Google Shape;1072;p26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0001880" y="304560"/>
            <a:ext cx="1904400" cy="190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3" name="Google Shape;1073;p26"/>
          <p:cNvPicPr preferRelativeResize="0"/>
          <p:nvPr/>
        </p:nvPicPr>
        <p:blipFill rotWithShape="1">
          <a:blip r:embed="rId4">
            <a:alphaModFix amt="3000"/>
          </a:blip>
          <a:srcRect b="0" l="-7785" r="-7785" t="0"/>
          <a:stretch/>
        </p:blipFill>
        <p:spPr>
          <a:xfrm>
            <a:off x="-499320" y="3863520"/>
            <a:ext cx="2600280" cy="29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6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26"/>
          <p:cNvSpPr/>
          <p:nvPr/>
        </p:nvSpPr>
        <p:spPr>
          <a:xfrm>
            <a:off x="571680" y="407880"/>
            <a:ext cx="42231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4.6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웹 -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26"/>
          <p:cNvSpPr/>
          <p:nvPr/>
        </p:nvSpPr>
        <p:spPr>
          <a:xfrm>
            <a:off x="571680" y="5348160"/>
            <a:ext cx="11048400" cy="1042920"/>
          </a:xfrm>
          <a:prstGeom prst="roundRect">
            <a:avLst>
              <a:gd fmla="val 443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0152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26"/>
          <p:cNvSpPr/>
          <p:nvPr/>
        </p:nvSpPr>
        <p:spPr>
          <a:xfrm>
            <a:off x="571680" y="5388120"/>
            <a:ext cx="75600" cy="1003320"/>
          </a:xfrm>
          <a:prstGeom prst="roundRect">
            <a:avLst>
              <a:gd fmla="val 103641" name="adj"/>
            </a:avLst>
          </a:prstGeom>
          <a:solidFill>
            <a:srgbClr val="D4A574"/>
          </a:solidFill>
          <a:ln cap="flat" cmpd="sng" w="12600">
            <a:solidFill>
              <a:srgbClr val="D4A57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26"/>
          <p:cNvSpPr/>
          <p:nvPr/>
        </p:nvSpPr>
        <p:spPr>
          <a:xfrm>
            <a:off x="647280" y="5388120"/>
            <a:ext cx="952560" cy="1038960"/>
          </a:xfrm>
          <a:prstGeom prst="rect">
            <a:avLst/>
          </a:prstGeom>
          <a:solidFill>
            <a:srgbClr val="D4A57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26"/>
          <p:cNvSpPr/>
          <p:nvPr/>
        </p:nvSpPr>
        <p:spPr>
          <a:xfrm>
            <a:off x="1591200" y="4628520"/>
            <a:ext cx="8640" cy="1752480"/>
          </a:xfrm>
          <a:prstGeom prst="rect">
            <a:avLst/>
          </a:prstGeom>
          <a:solidFill>
            <a:srgbClr val="F5E6D3"/>
          </a:solidFill>
          <a:ln cap="flat" cmpd="sng" w="12600">
            <a:solidFill>
              <a:srgbClr val="F5E6D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6"/>
          <p:cNvSpPr/>
          <p:nvPr/>
        </p:nvSpPr>
        <p:spPr>
          <a:xfrm>
            <a:off x="1852560" y="5427360"/>
            <a:ext cx="9553320" cy="28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5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깨달은 점 &amp; Insight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26"/>
          <p:cNvSpPr/>
          <p:nvPr/>
        </p:nvSpPr>
        <p:spPr>
          <a:xfrm>
            <a:off x="1886400" y="5798160"/>
            <a:ext cx="9438840" cy="482040"/>
          </a:xfrm>
          <a:prstGeom prst="roundRect">
            <a:avLst>
              <a:gd fmla="val 9077" name="adj"/>
            </a:avLst>
          </a:prstGeom>
          <a:solidFill>
            <a:srgbClr val="FFF8F0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26"/>
          <p:cNvSpPr/>
          <p:nvPr/>
        </p:nvSpPr>
        <p:spPr>
          <a:xfrm>
            <a:off x="2038320" y="5922000"/>
            <a:ext cx="932472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887F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A1887F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데이터, 이미지 처리 경량화의 중요성을 깨달았다. 데이터 확보, 실시간성, 신뢰도 등 우선순위 또는 목적에 따라 최적화를 진행해야 한다고 생각함.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83" name="Google Shape;1083;p26"/>
          <p:cNvPicPr preferRelativeResize="0"/>
          <p:nvPr/>
        </p:nvPicPr>
        <p:blipFill rotWithShape="1">
          <a:blip r:embed="rId5">
            <a:alphaModFix/>
          </a:blip>
          <a:srcRect b="0" l="-2" r="-2" t="0"/>
          <a:stretch/>
        </p:blipFill>
        <p:spPr>
          <a:xfrm>
            <a:off x="571680" y="1143000"/>
            <a:ext cx="11048400" cy="4169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4" name="Google Shape;1084;p26"/>
          <p:cNvPicPr preferRelativeResize="0"/>
          <p:nvPr/>
        </p:nvPicPr>
        <p:blipFill rotWithShape="1">
          <a:blip r:embed="rId6">
            <a:alphaModFix/>
          </a:blip>
          <a:srcRect b="-225" l="0" r="0" t="-226"/>
          <a:stretch/>
        </p:blipFill>
        <p:spPr>
          <a:xfrm>
            <a:off x="579960" y="1071000"/>
            <a:ext cx="1257120" cy="32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6"/>
          <p:cNvSpPr/>
          <p:nvPr/>
        </p:nvSpPr>
        <p:spPr>
          <a:xfrm>
            <a:off x="790920" y="1362600"/>
            <a:ext cx="1257120" cy="32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6"/>
          <p:cNvSpPr/>
          <p:nvPr/>
        </p:nvSpPr>
        <p:spPr>
          <a:xfrm>
            <a:off x="559800" y="1081080"/>
            <a:ext cx="1257120" cy="32436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FINAL RESULT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87" name="Google Shape;108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160" y="5694840"/>
            <a:ext cx="28584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26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6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26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스크린샷, 웹사이트, 소프트웨어이(가) 표시된 사진&#10;&#10;AI 생성 콘텐츠는 정확하지 않을 수 있습니다." id="1091" name="Google Shape;109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9440" y="1499760"/>
            <a:ext cx="3725640" cy="353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16355" y="1800078"/>
            <a:ext cx="5703577" cy="306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7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27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00" name="Google Shape;1100;p27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476280" y="414360"/>
            <a:ext cx="357120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27"/>
          <p:cNvSpPr/>
          <p:nvPr/>
        </p:nvSpPr>
        <p:spPr>
          <a:xfrm>
            <a:off x="571680" y="381240"/>
            <a:ext cx="4155480" cy="380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30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4.7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수행 결과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27"/>
          <p:cNvSpPr/>
          <p:nvPr/>
        </p:nvSpPr>
        <p:spPr>
          <a:xfrm>
            <a:off x="571680" y="1666800"/>
            <a:ext cx="3238560" cy="4000320"/>
          </a:xfrm>
          <a:prstGeom prst="roundRect">
            <a:avLst>
              <a:gd fmla="val 1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27"/>
          <p:cNvSpPr/>
          <p:nvPr/>
        </p:nvSpPr>
        <p:spPr>
          <a:xfrm>
            <a:off x="1952280" y="1962360"/>
            <a:ext cx="475920" cy="31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27"/>
          <p:cNvSpPr/>
          <p:nvPr/>
        </p:nvSpPr>
        <p:spPr>
          <a:xfrm>
            <a:off x="1952280" y="1962360"/>
            <a:ext cx="475920" cy="314280"/>
          </a:xfrm>
          <a:prstGeom prst="rect">
            <a:avLst/>
          </a:prstGeom>
          <a:solidFill>
            <a:srgbClr val="F5E6D3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27"/>
          <p:cNvSpPr/>
          <p:nvPr/>
        </p:nvSpPr>
        <p:spPr>
          <a:xfrm>
            <a:off x="1809720" y="2465280"/>
            <a:ext cx="761400" cy="485280"/>
          </a:xfrm>
          <a:prstGeom prst="roundRect">
            <a:avLst>
              <a:gd fmla="val 73853" name="adj"/>
            </a:avLst>
          </a:prstGeom>
          <a:solidFill>
            <a:srgbClr val="D4A574">
              <a:alpha val="9803"/>
            </a:srgbClr>
          </a:solidFill>
          <a:ln cap="flat" cmpd="sng" w="12600">
            <a:solidFill>
              <a:srgbClr val="D4A574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06" name="Google Shape;11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6040" y="2517480"/>
            <a:ext cx="42840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27"/>
          <p:cNvSpPr/>
          <p:nvPr/>
        </p:nvSpPr>
        <p:spPr>
          <a:xfrm>
            <a:off x="1512360" y="3141000"/>
            <a:ext cx="136584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인식 안정화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27"/>
          <p:cNvSpPr/>
          <p:nvPr/>
        </p:nvSpPr>
        <p:spPr>
          <a:xfrm>
            <a:off x="1312200" y="3531240"/>
            <a:ext cx="17571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Perception Stabilization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27"/>
          <p:cNvSpPr/>
          <p:nvPr/>
        </p:nvSpPr>
        <p:spPr>
          <a:xfrm>
            <a:off x="809280" y="4079520"/>
            <a:ext cx="2761920" cy="400320"/>
          </a:xfrm>
          <a:prstGeom prst="roundRect">
            <a:avLst>
              <a:gd fmla="val 43488" name="adj"/>
            </a:avLst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0" name="Google Shape;1110;p27"/>
          <p:cNvPicPr preferRelativeResize="0"/>
          <p:nvPr/>
        </p:nvPicPr>
        <p:blipFill rotWithShape="1">
          <a:blip r:embed="rId5">
            <a:alphaModFix/>
          </a:blip>
          <a:srcRect b="-1441" l="0" r="0" t="-1441"/>
          <a:stretch/>
        </p:blipFill>
        <p:spPr>
          <a:xfrm>
            <a:off x="923400" y="4214880"/>
            <a:ext cx="104760" cy="1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27"/>
          <p:cNvSpPr/>
          <p:nvPr/>
        </p:nvSpPr>
        <p:spPr>
          <a:xfrm>
            <a:off x="809280" y="4587120"/>
            <a:ext cx="2761920" cy="400320"/>
          </a:xfrm>
          <a:prstGeom prst="roundRect">
            <a:avLst>
              <a:gd fmla="val 43488" name="adj"/>
            </a:avLst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2" name="Google Shape;1112;p27"/>
          <p:cNvPicPr preferRelativeResize="0"/>
          <p:nvPr/>
        </p:nvPicPr>
        <p:blipFill rotWithShape="1">
          <a:blip r:embed="rId5">
            <a:alphaModFix/>
          </a:blip>
          <a:srcRect b="-1441" l="0" r="0" t="-1441"/>
          <a:stretch/>
        </p:blipFill>
        <p:spPr>
          <a:xfrm>
            <a:off x="923400" y="4722480"/>
            <a:ext cx="104760" cy="1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7"/>
          <p:cNvSpPr/>
          <p:nvPr/>
        </p:nvSpPr>
        <p:spPr>
          <a:xfrm>
            <a:off x="4476960" y="1666800"/>
            <a:ext cx="3238560" cy="4000320"/>
          </a:xfrm>
          <a:prstGeom prst="roundRect">
            <a:avLst>
              <a:gd fmla="val 1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7"/>
          <p:cNvSpPr/>
          <p:nvPr/>
        </p:nvSpPr>
        <p:spPr>
          <a:xfrm>
            <a:off x="5857560" y="1962360"/>
            <a:ext cx="475920" cy="31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27"/>
          <p:cNvSpPr/>
          <p:nvPr/>
        </p:nvSpPr>
        <p:spPr>
          <a:xfrm>
            <a:off x="5857560" y="1962360"/>
            <a:ext cx="475920" cy="314280"/>
          </a:xfrm>
          <a:prstGeom prst="rect">
            <a:avLst/>
          </a:prstGeom>
          <a:solidFill>
            <a:srgbClr val="F5E6D3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02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27"/>
          <p:cNvSpPr/>
          <p:nvPr/>
        </p:nvSpPr>
        <p:spPr>
          <a:xfrm>
            <a:off x="5715000" y="2465280"/>
            <a:ext cx="761400" cy="485280"/>
          </a:xfrm>
          <a:prstGeom prst="roundRect">
            <a:avLst>
              <a:gd fmla="val 73853" name="adj"/>
            </a:avLst>
          </a:prstGeom>
          <a:solidFill>
            <a:srgbClr val="D4A574">
              <a:alpha val="9803"/>
            </a:srgbClr>
          </a:solidFill>
          <a:ln cap="flat" cmpd="sng" w="12600">
            <a:solidFill>
              <a:srgbClr val="D4A574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7" name="Google Shape;111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7560" y="2517480"/>
            <a:ext cx="47592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27"/>
          <p:cNvSpPr/>
          <p:nvPr/>
        </p:nvSpPr>
        <p:spPr>
          <a:xfrm>
            <a:off x="5438520" y="3148200"/>
            <a:ext cx="14439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로직 효율 증대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27"/>
          <p:cNvSpPr/>
          <p:nvPr/>
        </p:nvSpPr>
        <p:spPr>
          <a:xfrm>
            <a:off x="5298120" y="3531240"/>
            <a:ext cx="159804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Robot Motion Control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27"/>
          <p:cNvSpPr/>
          <p:nvPr/>
        </p:nvSpPr>
        <p:spPr>
          <a:xfrm>
            <a:off x="4714560" y="4054320"/>
            <a:ext cx="2761920" cy="400320"/>
          </a:xfrm>
          <a:prstGeom prst="roundRect">
            <a:avLst>
              <a:gd fmla="val 43488" name="adj"/>
            </a:avLst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21" name="Google Shape;1121;p27"/>
          <p:cNvPicPr preferRelativeResize="0"/>
          <p:nvPr/>
        </p:nvPicPr>
        <p:blipFill rotWithShape="1">
          <a:blip r:embed="rId5">
            <a:alphaModFix/>
          </a:blip>
          <a:srcRect b="-1441" l="0" r="0" t="-1441"/>
          <a:stretch/>
        </p:blipFill>
        <p:spPr>
          <a:xfrm>
            <a:off x="4829040" y="4199760"/>
            <a:ext cx="104760" cy="1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7"/>
          <p:cNvSpPr/>
          <p:nvPr/>
        </p:nvSpPr>
        <p:spPr>
          <a:xfrm>
            <a:off x="4727520" y="4652280"/>
            <a:ext cx="2761920" cy="400320"/>
          </a:xfrm>
          <a:prstGeom prst="roundRect">
            <a:avLst>
              <a:gd fmla="val 43488" name="adj"/>
            </a:avLst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23" name="Google Shape;1123;p27"/>
          <p:cNvPicPr preferRelativeResize="0"/>
          <p:nvPr/>
        </p:nvPicPr>
        <p:blipFill rotWithShape="1">
          <a:blip r:embed="rId5">
            <a:alphaModFix/>
          </a:blip>
          <a:srcRect b="-1441" l="0" r="0" t="-1441"/>
          <a:stretch/>
        </p:blipFill>
        <p:spPr>
          <a:xfrm>
            <a:off x="4829040" y="4807800"/>
            <a:ext cx="104760" cy="1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27"/>
          <p:cNvSpPr/>
          <p:nvPr/>
        </p:nvSpPr>
        <p:spPr>
          <a:xfrm>
            <a:off x="8382240" y="1666800"/>
            <a:ext cx="3238560" cy="4000320"/>
          </a:xfrm>
          <a:prstGeom prst="roundRect">
            <a:avLst>
              <a:gd fmla="val 132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7"/>
          <p:cNvSpPr/>
          <p:nvPr/>
        </p:nvSpPr>
        <p:spPr>
          <a:xfrm>
            <a:off x="9763200" y="1962360"/>
            <a:ext cx="475920" cy="31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7"/>
          <p:cNvSpPr/>
          <p:nvPr/>
        </p:nvSpPr>
        <p:spPr>
          <a:xfrm>
            <a:off x="9763200" y="1962360"/>
            <a:ext cx="475920" cy="314280"/>
          </a:xfrm>
          <a:prstGeom prst="rect">
            <a:avLst/>
          </a:prstGeom>
          <a:solidFill>
            <a:srgbClr val="F5E6D3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400"/>
              <a:buFont typeface="Noto Sans KR"/>
              <a:buNone/>
            </a:pPr>
            <a:r>
              <a:rPr b="1" i="0" lang="en-US" sz="14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03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27"/>
          <p:cNvSpPr/>
          <p:nvPr/>
        </p:nvSpPr>
        <p:spPr>
          <a:xfrm>
            <a:off x="9620280" y="2465280"/>
            <a:ext cx="761400" cy="485280"/>
          </a:xfrm>
          <a:prstGeom prst="roundRect">
            <a:avLst>
              <a:gd fmla="val 73853" name="adj"/>
            </a:avLst>
          </a:prstGeom>
          <a:solidFill>
            <a:srgbClr val="D4A574">
              <a:alpha val="9803"/>
            </a:srgbClr>
          </a:solidFill>
          <a:ln cap="flat" cmpd="sng" w="12600">
            <a:solidFill>
              <a:srgbClr val="D4A574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28" name="Google Shape;112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86960" y="2517480"/>
            <a:ext cx="428400" cy="38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27"/>
          <p:cNvSpPr/>
          <p:nvPr/>
        </p:nvSpPr>
        <p:spPr>
          <a:xfrm>
            <a:off x="9444960" y="3141000"/>
            <a:ext cx="112176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웹 시각화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27"/>
          <p:cNvSpPr/>
          <p:nvPr/>
        </p:nvSpPr>
        <p:spPr>
          <a:xfrm>
            <a:off x="8927280" y="3531240"/>
            <a:ext cx="2153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Web Visualization Dashboard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27"/>
          <p:cNvSpPr/>
          <p:nvPr/>
        </p:nvSpPr>
        <p:spPr>
          <a:xfrm>
            <a:off x="8620200" y="4064400"/>
            <a:ext cx="2761920" cy="400320"/>
          </a:xfrm>
          <a:prstGeom prst="roundRect">
            <a:avLst>
              <a:gd fmla="val 43488" name="adj"/>
            </a:avLst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2" name="Google Shape;1132;p27"/>
          <p:cNvPicPr preferRelativeResize="0"/>
          <p:nvPr/>
        </p:nvPicPr>
        <p:blipFill rotWithShape="1">
          <a:blip r:embed="rId5">
            <a:alphaModFix/>
          </a:blip>
          <a:srcRect b="-1441" l="0" r="0" t="-1441"/>
          <a:stretch/>
        </p:blipFill>
        <p:spPr>
          <a:xfrm>
            <a:off x="8734320" y="4159440"/>
            <a:ext cx="104760" cy="1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27"/>
          <p:cNvSpPr/>
          <p:nvPr/>
        </p:nvSpPr>
        <p:spPr>
          <a:xfrm>
            <a:off x="9079200" y="4159440"/>
            <a:ext cx="207180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모니터링 대시보드 구축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27"/>
          <p:cNvSpPr/>
          <p:nvPr/>
        </p:nvSpPr>
        <p:spPr>
          <a:xfrm>
            <a:off x="8620200" y="4652280"/>
            <a:ext cx="2761920" cy="400320"/>
          </a:xfrm>
          <a:prstGeom prst="roundRect">
            <a:avLst>
              <a:gd fmla="val 43488" name="adj"/>
            </a:avLst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5" name="Google Shape;1135;p27"/>
          <p:cNvPicPr preferRelativeResize="0"/>
          <p:nvPr/>
        </p:nvPicPr>
        <p:blipFill rotWithShape="1">
          <a:blip r:embed="rId5">
            <a:alphaModFix/>
          </a:blip>
          <a:srcRect b="-1441" l="0" r="0" t="-1441"/>
          <a:stretch/>
        </p:blipFill>
        <p:spPr>
          <a:xfrm>
            <a:off x="8734320" y="4747320"/>
            <a:ext cx="104760" cy="1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7"/>
          <p:cNvSpPr/>
          <p:nvPr/>
        </p:nvSpPr>
        <p:spPr>
          <a:xfrm>
            <a:off x="9079200" y="4747320"/>
            <a:ext cx="225180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로봇 상태 및 센서 데이터 시각화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27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27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27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27"/>
          <p:cNvSpPr/>
          <p:nvPr/>
        </p:nvSpPr>
        <p:spPr>
          <a:xfrm>
            <a:off x="1231560" y="4157280"/>
            <a:ext cx="1917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Bounding Box 안정화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27"/>
          <p:cNvSpPr/>
          <p:nvPr/>
        </p:nvSpPr>
        <p:spPr>
          <a:xfrm>
            <a:off x="1231560" y="4638240"/>
            <a:ext cx="1398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IOU 임계값 검증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27"/>
          <p:cNvSpPr/>
          <p:nvPr/>
        </p:nvSpPr>
        <p:spPr>
          <a:xfrm>
            <a:off x="5124600" y="4159440"/>
            <a:ext cx="207180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ArUco 마커 인식 및 정렬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27"/>
          <p:cNvSpPr/>
          <p:nvPr/>
        </p:nvSpPr>
        <p:spPr>
          <a:xfrm>
            <a:off x="5118120" y="4743360"/>
            <a:ext cx="207180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공간 공유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8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28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28"/>
          <p:cNvSpPr/>
          <p:nvPr/>
        </p:nvSpPr>
        <p:spPr>
          <a:xfrm>
            <a:off x="1952280" y="1962360"/>
            <a:ext cx="475920" cy="31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28"/>
          <p:cNvSpPr/>
          <p:nvPr/>
        </p:nvSpPr>
        <p:spPr>
          <a:xfrm>
            <a:off x="5857560" y="1962360"/>
            <a:ext cx="475920" cy="31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28"/>
          <p:cNvSpPr/>
          <p:nvPr/>
        </p:nvSpPr>
        <p:spPr>
          <a:xfrm>
            <a:off x="9763200" y="1962360"/>
            <a:ext cx="475920" cy="31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28"/>
          <p:cNvSpPr/>
          <p:nvPr/>
        </p:nvSpPr>
        <p:spPr>
          <a:xfrm>
            <a:off x="8620200" y="4471560"/>
            <a:ext cx="2761920" cy="400320"/>
          </a:xfrm>
          <a:prstGeom prst="roundRect">
            <a:avLst>
              <a:gd fmla="val 43488" name="adj"/>
            </a:avLst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28"/>
          <p:cNvSpPr/>
          <p:nvPr/>
        </p:nvSpPr>
        <p:spPr>
          <a:xfrm>
            <a:off x="8620200" y="4978800"/>
            <a:ext cx="2761920" cy="400320"/>
          </a:xfrm>
          <a:prstGeom prst="roundRect">
            <a:avLst>
              <a:gd fmla="val 43488" name="adj"/>
            </a:avLst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28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28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28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9" name="Google Shape;1159;p28" title="최종영상발표12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138" y="222690"/>
            <a:ext cx="8338750" cy="62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0" y="-20160"/>
            <a:ext cx="12191400" cy="685770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8382240" y="-1904760"/>
            <a:ext cx="5714640" cy="5714640"/>
          </a:xfrm>
          <a:prstGeom prst="ellipse">
            <a:avLst/>
          </a:prstGeom>
          <a:noFill/>
          <a:ln cap="flat" cmpd="sng" w="12600">
            <a:solidFill>
              <a:srgbClr val="D4A574">
                <a:alpha val="1490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-1429200" y="3524040"/>
            <a:ext cx="4761720" cy="4761720"/>
          </a:xfrm>
          <a:prstGeom prst="ellipse">
            <a:avLst/>
          </a:prstGeom>
          <a:noFill/>
          <a:ln cap="flat" cmpd="sng" w="12600">
            <a:solidFill>
              <a:srgbClr val="8B7355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"/>
          <p:cNvSpPr/>
          <p:nvPr/>
        </p:nvSpPr>
        <p:spPr>
          <a:xfrm>
            <a:off x="0" y="7165080"/>
            <a:ext cx="12191400" cy="8640"/>
          </a:xfrm>
          <a:prstGeom prst="rect">
            <a:avLst/>
          </a:prstGeom>
          <a:solidFill>
            <a:srgbClr val="3E2723">
              <a:alpha val="7843"/>
            </a:srgbClr>
          </a:solidFill>
          <a:ln cap="flat" cmpd="sng" w="12600">
            <a:solidFill>
              <a:srgbClr val="3E2723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"/>
          <p:cNvSpPr/>
          <p:nvPr/>
        </p:nvSpPr>
        <p:spPr>
          <a:xfrm>
            <a:off x="571680" y="7174440"/>
            <a:ext cx="271260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11468520" y="7174440"/>
            <a:ext cx="22824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03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0" y="952920"/>
            <a:ext cx="12191400" cy="18720"/>
          </a:xfrm>
          <a:prstGeom prst="rect">
            <a:avLst/>
          </a:prstGeom>
          <a:solidFill>
            <a:srgbClr val="8B7355">
              <a:alpha val="9803"/>
            </a:srgbClr>
          </a:solidFill>
          <a:ln cap="flat" cmpd="sng" w="12600">
            <a:solidFill>
              <a:srgbClr val="8B735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571675" y="56298"/>
            <a:ext cx="31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3000"/>
              <a:buFont typeface="Noto Sans KR"/>
              <a:buNone/>
            </a:pPr>
            <a:r>
              <a:rPr b="1" lang="en-US" sz="3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b="1" i="0" lang="en-US" sz="3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</a:t>
            </a:r>
            <a:endParaRPr b="1" i="0" sz="3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3000"/>
              <a:buFont typeface="Noto Sans KR"/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1.1 주제 및 배경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71680" y="1352520"/>
            <a:ext cx="5333400" cy="5438520"/>
          </a:xfrm>
          <a:prstGeom prst="roundRect">
            <a:avLst>
              <a:gd fmla="val 490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3968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866880" y="2134080"/>
            <a:ext cx="4743720" cy="8640"/>
          </a:xfrm>
          <a:prstGeom prst="rect">
            <a:avLst/>
          </a:prstGeom>
          <a:solidFill>
            <a:srgbClr val="8B7355">
              <a:alpha val="20000"/>
            </a:srgbClr>
          </a:solidFill>
          <a:ln cap="flat" cmpd="sng" w="12600">
            <a:solidFill>
              <a:srgbClr val="8B735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3" name="Google Shape;1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880" y="1723680"/>
            <a:ext cx="189720" cy="189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/>
          <p:nvPr/>
        </p:nvSpPr>
        <p:spPr>
          <a:xfrm>
            <a:off x="1171440" y="1647720"/>
            <a:ext cx="1447920" cy="495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배경 및 필요성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866880" y="2381040"/>
            <a:ext cx="4743720" cy="1295280"/>
          </a:xfrm>
          <a:prstGeom prst="roundRect">
            <a:avLst>
              <a:gd fmla="val 6227" name="adj"/>
            </a:avLst>
          </a:prstGeom>
          <a:solidFill>
            <a:srgbClr val="FFF8F0"/>
          </a:solidFill>
          <a:ln cap="flat" cmpd="sng" w="12600">
            <a:solidFill>
              <a:srgbClr val="D4A574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6" name="Google Shape;14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040" y="2828160"/>
            <a:ext cx="571320" cy="45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1828800" y="2581200"/>
            <a:ext cx="154044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연간 국내 택배 물동량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1737013" y="2813008"/>
            <a:ext cx="2137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800"/>
              <a:buFont typeface="Noto Sans KR"/>
              <a:buNone/>
            </a:pPr>
            <a:r>
              <a:rPr b="1" i="0" lang="en-US" sz="28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 42억</a:t>
            </a:r>
            <a:r>
              <a:rPr b="1" i="0" lang="en-US" sz="28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건 +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1828800" y="3291840"/>
            <a:ext cx="1460880" cy="1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A574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▲ 지속적 급증 추세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866892" y="3818525"/>
            <a:ext cx="2304600" cy="1457400"/>
          </a:xfrm>
          <a:prstGeom prst="roundRect">
            <a:avLst>
              <a:gd fmla="val 4920" name="adj"/>
            </a:avLst>
          </a:prstGeom>
          <a:solidFill>
            <a:srgbClr val="FFF8F0"/>
          </a:solidFill>
          <a:ln cap="flat" cmpd="sng" w="12600">
            <a:solidFill>
              <a:srgbClr val="8B7355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1" name="Google Shape;151;p3"/>
          <p:cNvPicPr preferRelativeResize="0"/>
          <p:nvPr/>
        </p:nvPicPr>
        <p:blipFill rotWithShape="1">
          <a:blip r:embed="rId5">
            <a:alphaModFix/>
          </a:blip>
          <a:srcRect b="-390" l="0" r="0" t="-390"/>
          <a:stretch/>
        </p:blipFill>
        <p:spPr>
          <a:xfrm>
            <a:off x="1181348" y="4051800"/>
            <a:ext cx="342720" cy="27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"/>
          <p:cNvSpPr/>
          <p:nvPr/>
        </p:nvSpPr>
        <p:spPr>
          <a:xfrm>
            <a:off x="1019515" y="4010435"/>
            <a:ext cx="2160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인력 부족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981250" y="4572822"/>
            <a:ext cx="207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800"/>
              <a:buFont typeface="Noto Sans KR"/>
              <a:buNone/>
            </a:pPr>
            <a:r>
              <a:rPr lang="en-US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청년층 매년</a:t>
            </a:r>
            <a:endParaRPr>
              <a:solidFill>
                <a:srgbClr val="8D6E6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800"/>
              <a:buFont typeface="Noto Sans KR"/>
              <a:buNone/>
            </a:pPr>
            <a:r>
              <a:rPr b="1" lang="en-US" sz="2000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14만∼21만명 감소</a:t>
            </a:r>
            <a:endParaRPr b="1" i="0" sz="2000" u="none" cap="none" strike="noStrike"/>
          </a:p>
        </p:txBody>
      </p:sp>
      <p:sp>
        <p:nvSpPr>
          <p:cNvPr id="154" name="Google Shape;154;p3"/>
          <p:cNvSpPr/>
          <p:nvPr/>
        </p:nvSpPr>
        <p:spPr>
          <a:xfrm>
            <a:off x="3284275" y="3818525"/>
            <a:ext cx="2304600" cy="1457400"/>
          </a:xfrm>
          <a:prstGeom prst="roundRect">
            <a:avLst>
              <a:gd fmla="val 4920" name="adj"/>
            </a:avLst>
          </a:prstGeom>
          <a:solidFill>
            <a:srgbClr val="FFF8F0"/>
          </a:solidFill>
          <a:ln cap="flat" cmpd="sng" w="12600">
            <a:solidFill>
              <a:srgbClr val="8B7355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5" name="Google Shape;15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1970" y="3950800"/>
            <a:ext cx="275760" cy="27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"/>
          <p:cNvSpPr/>
          <p:nvPr/>
        </p:nvSpPr>
        <p:spPr>
          <a:xfrm>
            <a:off x="3382388" y="3950810"/>
            <a:ext cx="2160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lang="en-US" sz="12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부상 리스크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7" name="Google Shape;15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8200" y="5418000"/>
            <a:ext cx="180720" cy="18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/>
          <p:nvPr/>
        </p:nvSpPr>
        <p:spPr>
          <a:xfrm>
            <a:off x="866880" y="5688360"/>
            <a:ext cx="4743720" cy="808920"/>
          </a:xfrm>
          <a:prstGeom prst="roundRect">
            <a:avLst>
              <a:gd fmla="val 15952" name="adj"/>
            </a:avLst>
          </a:prstGeom>
          <a:solidFill>
            <a:srgbClr val="D4A574">
              <a:alpha val="9803"/>
            </a:srgbClr>
          </a:solidFill>
          <a:ln cap="flat" cmpd="sng" w="1260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1019520" y="5850360"/>
            <a:ext cx="475920" cy="475920"/>
          </a:xfrm>
          <a:prstGeom prst="ellipse">
            <a:avLst/>
          </a:prstGeom>
          <a:solidFill>
            <a:srgbClr val="D4A574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0" name="Google Shape;160;p3"/>
          <p:cNvPicPr preferRelativeResize="0"/>
          <p:nvPr/>
        </p:nvPicPr>
        <p:blipFill rotWithShape="1">
          <a:blip r:embed="rId8">
            <a:alphaModFix/>
          </a:blip>
          <a:srcRect b="0" l="-126" r="-126" t="0"/>
          <a:stretch/>
        </p:blipFill>
        <p:spPr>
          <a:xfrm>
            <a:off x="1114560" y="5973840"/>
            <a:ext cx="285840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"/>
          <p:cNvSpPr/>
          <p:nvPr/>
        </p:nvSpPr>
        <p:spPr>
          <a:xfrm>
            <a:off x="1638720" y="5841360"/>
            <a:ext cx="21704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AMR 협업 시스템 도입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1638720" y="6130080"/>
            <a:ext cx="253080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효율성 · 안전성</a:t>
            </a: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동시 확보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6286680" y="1352520"/>
            <a:ext cx="5333400" cy="5438520"/>
          </a:xfrm>
          <a:prstGeom prst="roundRect">
            <a:avLst>
              <a:gd fmla="val 490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3968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6581880" y="2134080"/>
            <a:ext cx="4743720" cy="8640"/>
          </a:xfrm>
          <a:prstGeom prst="rect">
            <a:avLst/>
          </a:prstGeom>
          <a:solidFill>
            <a:srgbClr val="8B7355">
              <a:alpha val="20000"/>
            </a:srgbClr>
          </a:solidFill>
          <a:ln cap="flat" cmpd="sng" w="12600">
            <a:solidFill>
              <a:srgbClr val="8B735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5" name="Google Shape;16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81880" y="1723680"/>
            <a:ext cx="189720" cy="1897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/>
          <p:nvPr/>
        </p:nvSpPr>
        <p:spPr>
          <a:xfrm>
            <a:off x="6886440" y="1647720"/>
            <a:ext cx="2381760" cy="495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800"/>
              <a:buFont typeface="Noto Sans KR"/>
              <a:buNone/>
            </a:pPr>
            <a:r>
              <a:rPr b="1" i="0" lang="en-US" sz="18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연도별 택배 물동량 추이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7" name="Google Shape;16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1880" y="2381040"/>
            <a:ext cx="4743720" cy="38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/>
          <p:nvPr/>
        </p:nvSpPr>
        <p:spPr>
          <a:xfrm>
            <a:off x="6391800" y="6305760"/>
            <a:ext cx="49338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*출처: 국가물류통합정보센터 및 업계 추정치 (단위: 억 건)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2488725" y="1491200"/>
            <a:ext cx="435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3"/>
          <p:cNvSpPr/>
          <p:nvPr/>
        </p:nvSpPr>
        <p:spPr>
          <a:xfrm>
            <a:off x="3424550" y="4364484"/>
            <a:ext cx="20760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800"/>
              <a:buFont typeface="Noto Sans KR"/>
              <a:buNone/>
            </a:pPr>
            <a:r>
              <a:rPr lang="en-US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팬데믹(2020년) 이후 택배 노동자 사망 건수</a:t>
            </a:r>
            <a:endParaRPr>
              <a:solidFill>
                <a:srgbClr val="8D6E6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800"/>
              <a:buFont typeface="Noto Sans KR"/>
              <a:buNone/>
            </a:pPr>
            <a:r>
              <a:rPr b="1" lang="en-US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-US" sz="2000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4배 이상 증가</a:t>
            </a:r>
            <a:endParaRPr b="1" i="0" sz="2000" u="none" cap="none" strike="noStrik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9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29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7" name="Google Shape;1167;p29"/>
          <p:cNvPicPr preferRelativeResize="0"/>
          <p:nvPr/>
        </p:nvPicPr>
        <p:blipFill rotWithShape="1">
          <a:blip r:embed="rId3">
            <a:alphaModFix amt="5000"/>
          </a:blip>
          <a:srcRect b="-7983" l="0" r="0" t="-7983"/>
          <a:stretch/>
        </p:blipFill>
        <p:spPr>
          <a:xfrm>
            <a:off x="8133480" y="-885960"/>
            <a:ext cx="5009760" cy="464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8" name="Google Shape;1168;p29"/>
          <p:cNvPicPr preferRelativeResize="0"/>
          <p:nvPr/>
        </p:nvPicPr>
        <p:blipFill rotWithShape="1">
          <a:blip r:embed="rId4">
            <a:alphaModFix amt="5000"/>
          </a:blip>
          <a:srcRect b="-4172" l="0" r="0" t="-4172"/>
          <a:stretch/>
        </p:blipFill>
        <p:spPr>
          <a:xfrm>
            <a:off x="-851400" y="3531240"/>
            <a:ext cx="3866760" cy="3723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9" name="Google Shape;1169;p29"/>
          <p:cNvPicPr preferRelativeResize="0"/>
          <p:nvPr/>
        </p:nvPicPr>
        <p:blipFill rotWithShape="1">
          <a:blip r:embed="rId5">
            <a:alphaModFix amt="2000"/>
          </a:blip>
          <a:srcRect b="-8" l="0" r="0" t="-9"/>
          <a:stretch/>
        </p:blipFill>
        <p:spPr>
          <a:xfrm>
            <a:off x="3715200" y="1067040"/>
            <a:ext cx="4761720" cy="380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29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29"/>
          <p:cNvSpPr/>
          <p:nvPr/>
        </p:nvSpPr>
        <p:spPr>
          <a:xfrm>
            <a:off x="609850" y="54934"/>
            <a:ext cx="4888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3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5. </a:t>
            </a:r>
            <a:r>
              <a:rPr b="1" i="0" lang="en-US" sz="3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사후 평가</a:t>
            </a:r>
            <a:endParaRPr b="1" sz="3000">
              <a:solidFill>
                <a:srgbClr val="3E272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5.1 소감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29"/>
          <p:cNvSpPr/>
          <p:nvPr/>
        </p:nvSpPr>
        <p:spPr>
          <a:xfrm>
            <a:off x="571680" y="1143000"/>
            <a:ext cx="3523680" cy="2361600"/>
          </a:xfrm>
          <a:prstGeom prst="roundRect">
            <a:avLst>
              <a:gd fmla="val 2498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29"/>
          <p:cNvSpPr/>
          <p:nvPr/>
        </p:nvSpPr>
        <p:spPr>
          <a:xfrm>
            <a:off x="571680" y="1143000"/>
            <a:ext cx="38160" cy="2337840"/>
          </a:xfrm>
          <a:prstGeom prst="rect">
            <a:avLst/>
          </a:prstGeom>
          <a:solidFill>
            <a:srgbClr val="D4A574">
              <a:alpha val="49803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29"/>
          <p:cNvSpPr/>
          <p:nvPr/>
        </p:nvSpPr>
        <p:spPr>
          <a:xfrm>
            <a:off x="866880" y="1343160"/>
            <a:ext cx="666360" cy="666360"/>
          </a:xfrm>
          <a:prstGeom prst="ellipse">
            <a:avLst/>
          </a:prstGeom>
          <a:solidFill>
            <a:srgbClr val="FFF8F0"/>
          </a:solidFill>
          <a:ln cap="flat" cmpd="sng" w="2555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5" name="Google Shape;117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720" y="1561680"/>
            <a:ext cx="256680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29"/>
          <p:cNvSpPr/>
          <p:nvPr/>
        </p:nvSpPr>
        <p:spPr>
          <a:xfrm>
            <a:off x="1017720" y="2104920"/>
            <a:ext cx="37080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29"/>
          <p:cNvSpPr/>
          <p:nvPr/>
        </p:nvSpPr>
        <p:spPr>
          <a:xfrm>
            <a:off x="1819800" y="1343160"/>
            <a:ext cx="82908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문홍일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9"/>
          <p:cNvSpPr/>
          <p:nvPr/>
        </p:nvSpPr>
        <p:spPr>
          <a:xfrm>
            <a:off x="1819800" y="1884600"/>
            <a:ext cx="2076120" cy="1418760"/>
          </a:xfrm>
          <a:prstGeom prst="roundRect">
            <a:avLst>
              <a:gd fmla="val 3459" name="adj"/>
            </a:avLst>
          </a:prstGeom>
          <a:solidFill>
            <a:srgbClr val="FFF8F0"/>
          </a:solidFill>
          <a:ln cap="flat" cmpd="sng" w="12600">
            <a:solidFill>
              <a:srgbClr val="F5E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29"/>
          <p:cNvSpPr/>
          <p:nvPr/>
        </p:nvSpPr>
        <p:spPr>
          <a:xfrm>
            <a:off x="2013840" y="2436840"/>
            <a:ext cx="160884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설계에서 혼동되지 않게 최대한 의사소통에 신경썼고,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코딩에 대한 이해도를 높여 팀원에게 의존하지 않는 리더로 성장하고 싶다.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29"/>
          <p:cNvSpPr/>
          <p:nvPr/>
        </p:nvSpPr>
        <p:spPr>
          <a:xfrm>
            <a:off x="4334400" y="1143000"/>
            <a:ext cx="3523680" cy="2361600"/>
          </a:xfrm>
          <a:prstGeom prst="roundRect">
            <a:avLst>
              <a:gd fmla="val 2498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29"/>
          <p:cNvSpPr/>
          <p:nvPr/>
        </p:nvSpPr>
        <p:spPr>
          <a:xfrm>
            <a:off x="4334400" y="1143000"/>
            <a:ext cx="38160" cy="2337840"/>
          </a:xfrm>
          <a:prstGeom prst="rect">
            <a:avLst/>
          </a:prstGeom>
          <a:solidFill>
            <a:srgbClr val="D4A574">
              <a:alpha val="49803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29"/>
          <p:cNvSpPr/>
          <p:nvPr/>
        </p:nvSpPr>
        <p:spPr>
          <a:xfrm>
            <a:off x="4629600" y="1343160"/>
            <a:ext cx="666360" cy="666360"/>
          </a:xfrm>
          <a:prstGeom prst="ellipse">
            <a:avLst/>
          </a:prstGeom>
          <a:solidFill>
            <a:srgbClr val="FFF8F0"/>
          </a:solidFill>
          <a:ln cap="flat" cmpd="sng" w="2555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83" name="Google Shape;118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33360" y="1561680"/>
            <a:ext cx="256680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29"/>
          <p:cNvSpPr/>
          <p:nvPr/>
        </p:nvSpPr>
        <p:spPr>
          <a:xfrm>
            <a:off x="4713840" y="2104920"/>
            <a:ext cx="50436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9"/>
          <p:cNvSpPr/>
          <p:nvPr/>
        </p:nvSpPr>
        <p:spPr>
          <a:xfrm>
            <a:off x="5581440" y="1343160"/>
            <a:ext cx="9140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이승민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29"/>
          <p:cNvSpPr/>
          <p:nvPr/>
        </p:nvSpPr>
        <p:spPr>
          <a:xfrm>
            <a:off x="5581440" y="1884600"/>
            <a:ext cx="2076120" cy="1418760"/>
          </a:xfrm>
          <a:prstGeom prst="roundRect">
            <a:avLst>
              <a:gd fmla="val 3459" name="adj"/>
            </a:avLst>
          </a:prstGeom>
          <a:solidFill>
            <a:srgbClr val="FFF8F0"/>
          </a:solidFill>
          <a:ln cap="flat" cmpd="sng" w="12600">
            <a:solidFill>
              <a:srgbClr val="F5E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29"/>
          <p:cNvSpPr/>
          <p:nvPr/>
        </p:nvSpPr>
        <p:spPr>
          <a:xfrm>
            <a:off x="5706000" y="2008080"/>
            <a:ext cx="160884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29"/>
          <p:cNvSpPr/>
          <p:nvPr/>
        </p:nvSpPr>
        <p:spPr>
          <a:xfrm>
            <a:off x="8096040" y="1143000"/>
            <a:ext cx="3523680" cy="2361600"/>
          </a:xfrm>
          <a:prstGeom prst="roundRect">
            <a:avLst>
              <a:gd fmla="val 2498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29"/>
          <p:cNvSpPr/>
          <p:nvPr/>
        </p:nvSpPr>
        <p:spPr>
          <a:xfrm>
            <a:off x="8096040" y="1143000"/>
            <a:ext cx="38160" cy="2337840"/>
          </a:xfrm>
          <a:prstGeom prst="rect">
            <a:avLst/>
          </a:prstGeom>
          <a:solidFill>
            <a:srgbClr val="D4A574">
              <a:alpha val="49803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29"/>
          <p:cNvSpPr/>
          <p:nvPr/>
        </p:nvSpPr>
        <p:spPr>
          <a:xfrm>
            <a:off x="8420760" y="1343160"/>
            <a:ext cx="666360" cy="666360"/>
          </a:xfrm>
          <a:prstGeom prst="ellipse">
            <a:avLst/>
          </a:prstGeom>
          <a:solidFill>
            <a:srgbClr val="FFF8F0"/>
          </a:solidFill>
          <a:ln cap="flat" cmpd="sng" w="2555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91" name="Google Shape;1191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25600" y="1561680"/>
            <a:ext cx="256680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29"/>
          <p:cNvSpPr/>
          <p:nvPr/>
        </p:nvSpPr>
        <p:spPr>
          <a:xfrm>
            <a:off x="8296200" y="2104920"/>
            <a:ext cx="92304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29"/>
          <p:cNvSpPr/>
          <p:nvPr/>
        </p:nvSpPr>
        <p:spPr>
          <a:xfrm>
            <a:off x="9403560" y="1343160"/>
            <a:ext cx="95256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이주학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29"/>
          <p:cNvSpPr/>
          <p:nvPr/>
        </p:nvSpPr>
        <p:spPr>
          <a:xfrm>
            <a:off x="9403560" y="1884600"/>
            <a:ext cx="2018520" cy="1418760"/>
          </a:xfrm>
          <a:prstGeom prst="roundRect">
            <a:avLst>
              <a:gd fmla="val 3459" name="adj"/>
            </a:avLst>
          </a:prstGeom>
          <a:solidFill>
            <a:srgbClr val="FFF8F0"/>
          </a:solidFill>
          <a:ln cap="flat" cmpd="sng" w="12600">
            <a:solidFill>
              <a:srgbClr val="F5E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5" name="Google Shape;1195;p29"/>
          <p:cNvSpPr/>
          <p:nvPr/>
        </p:nvSpPr>
        <p:spPr>
          <a:xfrm>
            <a:off x="9567720" y="2218680"/>
            <a:ext cx="16089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맡은 임무를 수행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하며 </a:t>
            </a:r>
            <a:r>
              <a:rPr lang="en-US" sz="1000">
                <a:solidFill>
                  <a:schemeClr val="dk1"/>
                </a:solidFill>
              </a:rPr>
              <a:t>협업 프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로젝트 완성</a:t>
            </a:r>
            <a:r>
              <a:rPr lang="en-US" sz="1000">
                <a:solidFill>
                  <a:schemeClr val="dk1"/>
                </a:solidFill>
              </a:rPr>
              <a:t>에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기여</a:t>
            </a:r>
            <a:r>
              <a:rPr lang="en-US" sz="1000">
                <a:solidFill>
                  <a:schemeClr val="dk1"/>
                </a:solidFill>
              </a:rPr>
              <a:t>하여 보람을 느낍니다.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협업 시 코드 호환 중요성을 깨달았습니다.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96" name="Google Shape;1196;p29"/>
          <p:cNvSpPr/>
          <p:nvPr/>
        </p:nvSpPr>
        <p:spPr>
          <a:xfrm>
            <a:off x="571680" y="3738960"/>
            <a:ext cx="3523680" cy="2361600"/>
          </a:xfrm>
          <a:prstGeom prst="roundRect">
            <a:avLst>
              <a:gd fmla="val 2498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29"/>
          <p:cNvSpPr/>
          <p:nvPr/>
        </p:nvSpPr>
        <p:spPr>
          <a:xfrm>
            <a:off x="571680" y="3738960"/>
            <a:ext cx="38160" cy="2337840"/>
          </a:xfrm>
          <a:prstGeom prst="rect">
            <a:avLst/>
          </a:prstGeom>
          <a:solidFill>
            <a:srgbClr val="D4A574">
              <a:alpha val="49803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29"/>
          <p:cNvSpPr/>
          <p:nvPr/>
        </p:nvSpPr>
        <p:spPr>
          <a:xfrm>
            <a:off x="866880" y="3938400"/>
            <a:ext cx="666360" cy="666360"/>
          </a:xfrm>
          <a:prstGeom prst="ellipse">
            <a:avLst/>
          </a:prstGeom>
          <a:solidFill>
            <a:srgbClr val="FFF8F0"/>
          </a:solidFill>
          <a:ln cap="flat" cmpd="sng" w="2555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99" name="Google Shape;1199;p29"/>
          <p:cNvPicPr preferRelativeResize="0"/>
          <p:nvPr/>
        </p:nvPicPr>
        <p:blipFill rotWithShape="1">
          <a:blip r:embed="rId9">
            <a:alphaModFix/>
          </a:blip>
          <a:srcRect b="0" l="-126" r="-126" t="0"/>
          <a:stretch/>
        </p:blipFill>
        <p:spPr>
          <a:xfrm>
            <a:off x="1056960" y="4157640"/>
            <a:ext cx="285840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29"/>
          <p:cNvSpPr/>
          <p:nvPr/>
        </p:nvSpPr>
        <p:spPr>
          <a:xfrm>
            <a:off x="831240" y="4700880"/>
            <a:ext cx="74304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29"/>
          <p:cNvSpPr/>
          <p:nvPr/>
        </p:nvSpPr>
        <p:spPr>
          <a:xfrm>
            <a:off x="1819800" y="3938400"/>
            <a:ext cx="5904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박지훈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9"/>
          <p:cNvSpPr/>
          <p:nvPr/>
        </p:nvSpPr>
        <p:spPr>
          <a:xfrm>
            <a:off x="1819800" y="4479480"/>
            <a:ext cx="2076120" cy="1418760"/>
          </a:xfrm>
          <a:prstGeom prst="roundRect">
            <a:avLst>
              <a:gd fmla="val 3459" name="adj"/>
            </a:avLst>
          </a:prstGeom>
          <a:solidFill>
            <a:srgbClr val="FFF8F0"/>
          </a:solidFill>
          <a:ln cap="flat" cmpd="sng" w="12600">
            <a:solidFill>
              <a:srgbClr val="F5E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3" name="Google Shape;1203;p29"/>
          <p:cNvSpPr/>
          <p:nvPr/>
        </p:nvSpPr>
        <p:spPr>
          <a:xfrm>
            <a:off x="1985400" y="4977360"/>
            <a:ext cx="160884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한정된 시간 내 창의적인 해결 방법을 찾기 위해 많은 테스트를 진행했다.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이론이 실제로 구현되는 것을 보고 즐거움을 느꼈다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9"/>
          <p:cNvSpPr/>
          <p:nvPr/>
        </p:nvSpPr>
        <p:spPr>
          <a:xfrm>
            <a:off x="4334400" y="3738960"/>
            <a:ext cx="3523680" cy="2361600"/>
          </a:xfrm>
          <a:prstGeom prst="roundRect">
            <a:avLst>
              <a:gd fmla="val 2498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29"/>
          <p:cNvSpPr/>
          <p:nvPr/>
        </p:nvSpPr>
        <p:spPr>
          <a:xfrm>
            <a:off x="4334400" y="3738960"/>
            <a:ext cx="38160" cy="2337840"/>
          </a:xfrm>
          <a:prstGeom prst="rect">
            <a:avLst/>
          </a:prstGeom>
          <a:solidFill>
            <a:srgbClr val="D4A574">
              <a:alpha val="49803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29"/>
          <p:cNvSpPr/>
          <p:nvPr/>
        </p:nvSpPr>
        <p:spPr>
          <a:xfrm>
            <a:off x="4629600" y="3938400"/>
            <a:ext cx="666360" cy="666360"/>
          </a:xfrm>
          <a:prstGeom prst="ellipse">
            <a:avLst/>
          </a:prstGeom>
          <a:solidFill>
            <a:srgbClr val="FFF8F0"/>
          </a:solidFill>
          <a:ln cap="flat" cmpd="sng" w="2555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7" name="Google Shape;1207;p29"/>
          <p:cNvPicPr preferRelativeResize="0"/>
          <p:nvPr/>
        </p:nvPicPr>
        <p:blipFill rotWithShape="1">
          <a:blip r:embed="rId10">
            <a:alphaModFix/>
          </a:blip>
          <a:srcRect b="0" l="-126" r="-126" t="0"/>
          <a:stretch/>
        </p:blipFill>
        <p:spPr>
          <a:xfrm>
            <a:off x="4819680" y="4157640"/>
            <a:ext cx="285840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29"/>
          <p:cNvSpPr/>
          <p:nvPr/>
        </p:nvSpPr>
        <p:spPr>
          <a:xfrm>
            <a:off x="4694400" y="4700880"/>
            <a:ext cx="54288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29"/>
          <p:cNvSpPr/>
          <p:nvPr/>
        </p:nvSpPr>
        <p:spPr>
          <a:xfrm>
            <a:off x="5581440" y="3938400"/>
            <a:ext cx="714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손경만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9"/>
          <p:cNvSpPr/>
          <p:nvPr/>
        </p:nvSpPr>
        <p:spPr>
          <a:xfrm>
            <a:off x="5581440" y="4479480"/>
            <a:ext cx="2076120" cy="1418760"/>
          </a:xfrm>
          <a:prstGeom prst="roundRect">
            <a:avLst>
              <a:gd fmla="val 3459" name="adj"/>
            </a:avLst>
          </a:prstGeom>
          <a:solidFill>
            <a:srgbClr val="FFF8F0"/>
          </a:solidFill>
          <a:ln cap="flat" cmpd="sng" w="12600">
            <a:solidFill>
              <a:srgbClr val="F5E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29"/>
          <p:cNvSpPr/>
          <p:nvPr/>
        </p:nvSpPr>
        <p:spPr>
          <a:xfrm>
            <a:off x="5722200" y="5049000"/>
            <a:ext cx="1845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역할 분담의 중요성과 협업 시  코드 관리에 대해 배웠습니다.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코딩 외 기본 통신 개념, 로보틱스 제어 지식에 아쉬움을 느낀다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9"/>
          <p:cNvSpPr/>
          <p:nvPr/>
        </p:nvSpPr>
        <p:spPr>
          <a:xfrm>
            <a:off x="8096040" y="3738960"/>
            <a:ext cx="3523680" cy="2361600"/>
          </a:xfrm>
          <a:prstGeom prst="roundRect">
            <a:avLst>
              <a:gd fmla="val 2498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9"/>
          <p:cNvSpPr/>
          <p:nvPr/>
        </p:nvSpPr>
        <p:spPr>
          <a:xfrm>
            <a:off x="8096040" y="3738960"/>
            <a:ext cx="38160" cy="2337840"/>
          </a:xfrm>
          <a:prstGeom prst="rect">
            <a:avLst/>
          </a:prstGeom>
          <a:solidFill>
            <a:srgbClr val="D4A574">
              <a:alpha val="49803"/>
            </a:srgbClr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9"/>
          <p:cNvSpPr/>
          <p:nvPr/>
        </p:nvSpPr>
        <p:spPr>
          <a:xfrm>
            <a:off x="8391600" y="3938400"/>
            <a:ext cx="666360" cy="666360"/>
          </a:xfrm>
          <a:prstGeom prst="ellipse">
            <a:avLst/>
          </a:prstGeom>
          <a:solidFill>
            <a:srgbClr val="FFF8F0"/>
          </a:solidFill>
          <a:ln cap="flat" cmpd="sng" w="2555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5" name="Google Shape;1215;p29"/>
          <p:cNvPicPr preferRelativeResize="0"/>
          <p:nvPr/>
        </p:nvPicPr>
        <p:blipFill rotWithShape="1">
          <a:blip r:embed="rId11">
            <a:alphaModFix/>
          </a:blip>
          <a:srcRect b="0" l="-126" r="-126" t="0"/>
          <a:stretch/>
        </p:blipFill>
        <p:spPr>
          <a:xfrm>
            <a:off x="8581680" y="4157640"/>
            <a:ext cx="285840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29"/>
          <p:cNvSpPr/>
          <p:nvPr/>
        </p:nvSpPr>
        <p:spPr>
          <a:xfrm>
            <a:off x="8502840" y="4700880"/>
            <a:ext cx="44784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29"/>
          <p:cNvSpPr/>
          <p:nvPr/>
        </p:nvSpPr>
        <p:spPr>
          <a:xfrm>
            <a:off x="9344160" y="3938400"/>
            <a:ext cx="714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3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최대혁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9"/>
          <p:cNvSpPr/>
          <p:nvPr/>
        </p:nvSpPr>
        <p:spPr>
          <a:xfrm>
            <a:off x="9344160" y="4479480"/>
            <a:ext cx="2076120" cy="1418760"/>
          </a:xfrm>
          <a:prstGeom prst="roundRect">
            <a:avLst>
              <a:gd fmla="val 3459" name="adj"/>
            </a:avLst>
          </a:prstGeom>
          <a:solidFill>
            <a:srgbClr val="FFF8F0"/>
          </a:solidFill>
          <a:ln cap="flat" cmpd="sng" w="12600">
            <a:solidFill>
              <a:srgbClr val="F5E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29"/>
          <p:cNvSpPr/>
          <p:nvPr/>
        </p:nvSpPr>
        <p:spPr>
          <a:xfrm>
            <a:off x="9551880" y="4877280"/>
            <a:ext cx="160884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문서 작성의 중요성, 시스템 설계 단계에서 판단 기준, 기술 선택 과정의 디테일이 프로젝트의 완성도를 높여준다고 생각합니다.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29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29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29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29"/>
          <p:cNvSpPr/>
          <p:nvPr/>
        </p:nvSpPr>
        <p:spPr>
          <a:xfrm>
            <a:off x="5672700" y="1930752"/>
            <a:ext cx="18450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협업을 위한 코드 규칙 설정과 구현 이전 시스템 다이어그램 작성의 중요성을 크게 체감했습니다. 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AAA4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git을 통한 협업에 더욱 익숙해졌다고 생각합니다.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0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0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1" name="Google Shape;1231;p30"/>
          <p:cNvPicPr preferRelativeResize="0"/>
          <p:nvPr/>
        </p:nvPicPr>
        <p:blipFill rotWithShape="1">
          <a:blip r:embed="rId3">
            <a:alphaModFix amt="5000"/>
          </a:blip>
          <a:srcRect b="-7983" l="0" r="0" t="-7983"/>
          <a:stretch/>
        </p:blipFill>
        <p:spPr>
          <a:xfrm>
            <a:off x="8133480" y="-885960"/>
            <a:ext cx="5009760" cy="464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2" name="Google Shape;1232;p30"/>
          <p:cNvPicPr preferRelativeResize="0"/>
          <p:nvPr/>
        </p:nvPicPr>
        <p:blipFill rotWithShape="1">
          <a:blip r:embed="rId4">
            <a:alphaModFix amt="5000"/>
          </a:blip>
          <a:srcRect b="-4172" l="0" r="0" t="-4172"/>
          <a:stretch/>
        </p:blipFill>
        <p:spPr>
          <a:xfrm>
            <a:off x="-851400" y="3531240"/>
            <a:ext cx="3866760" cy="3723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3" name="Google Shape;1233;p30"/>
          <p:cNvPicPr preferRelativeResize="0"/>
          <p:nvPr/>
        </p:nvPicPr>
        <p:blipFill rotWithShape="1">
          <a:blip r:embed="rId5">
            <a:alphaModFix amt="2000"/>
          </a:blip>
          <a:srcRect b="-8" l="0" r="0" t="-9"/>
          <a:stretch/>
        </p:blipFill>
        <p:spPr>
          <a:xfrm>
            <a:off x="3747240" y="1080000"/>
            <a:ext cx="4761720" cy="380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30"/>
          <p:cNvSpPr/>
          <p:nvPr/>
        </p:nvSpPr>
        <p:spPr>
          <a:xfrm>
            <a:off x="0" y="83844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0"/>
          <p:cNvSpPr/>
          <p:nvPr/>
        </p:nvSpPr>
        <p:spPr>
          <a:xfrm>
            <a:off x="571680" y="407880"/>
            <a:ext cx="488880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5.2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사후 평가 소감 및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향후 계획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30"/>
          <p:cNvSpPr/>
          <p:nvPr/>
        </p:nvSpPr>
        <p:spPr>
          <a:xfrm>
            <a:off x="1017720" y="2104920"/>
            <a:ext cx="37080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0"/>
          <p:cNvSpPr/>
          <p:nvPr/>
        </p:nvSpPr>
        <p:spPr>
          <a:xfrm>
            <a:off x="4713840" y="2104920"/>
            <a:ext cx="50436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0"/>
          <p:cNvSpPr/>
          <p:nvPr/>
        </p:nvSpPr>
        <p:spPr>
          <a:xfrm>
            <a:off x="8296200" y="2104920"/>
            <a:ext cx="92304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0"/>
          <p:cNvSpPr/>
          <p:nvPr/>
        </p:nvSpPr>
        <p:spPr>
          <a:xfrm>
            <a:off x="831240" y="4700880"/>
            <a:ext cx="74304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0"/>
          <p:cNvSpPr/>
          <p:nvPr/>
        </p:nvSpPr>
        <p:spPr>
          <a:xfrm>
            <a:off x="4694400" y="4700880"/>
            <a:ext cx="54288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0"/>
          <p:cNvSpPr/>
          <p:nvPr/>
        </p:nvSpPr>
        <p:spPr>
          <a:xfrm>
            <a:off x="8502840" y="4700880"/>
            <a:ext cx="44784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0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0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0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p30"/>
          <p:cNvGrpSpPr/>
          <p:nvPr/>
        </p:nvGrpSpPr>
        <p:grpSpPr>
          <a:xfrm>
            <a:off x="7141680" y="1294560"/>
            <a:ext cx="4705200" cy="2236680"/>
            <a:chOff x="7141680" y="1294560"/>
            <a:chExt cx="4705200" cy="2236680"/>
          </a:xfrm>
        </p:grpSpPr>
        <p:sp>
          <p:nvSpPr>
            <p:cNvPr id="1246" name="Google Shape;1246;p30"/>
            <p:cNvSpPr/>
            <p:nvPr/>
          </p:nvSpPr>
          <p:spPr>
            <a:xfrm>
              <a:off x="7141680" y="1294560"/>
              <a:ext cx="4705200" cy="2236680"/>
            </a:xfrm>
            <a:prstGeom prst="roundRect">
              <a:avLst>
                <a:gd fmla="val 914" name="adj"/>
              </a:avLst>
            </a:prstGeom>
            <a:solidFill>
              <a:srgbClr val="FFFFFF">
                <a:alpha val="69803"/>
              </a:srgbClr>
            </a:solidFill>
            <a:ln cap="flat" cmpd="sng" w="12600">
              <a:solidFill>
                <a:srgbClr val="E5E7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7380360" y="1452240"/>
              <a:ext cx="121932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00"/>
                <a:buFont typeface="Noto Sans KR"/>
                <a:buNone/>
              </a:pPr>
              <a:r>
                <a:rPr b="1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Overall Score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10966680" y="1458360"/>
              <a:ext cx="668880" cy="107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900"/>
                <a:buFont typeface="Noto Sans KR"/>
                <a:buNone/>
              </a:pPr>
              <a:r>
                <a:rPr b="1" i="0" lang="en-US" sz="9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Target: 10</a:t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8933040" y="1647720"/>
              <a:ext cx="607680" cy="87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827"/>
                </a:buClr>
                <a:buSzPts val="7200"/>
                <a:buFont typeface="Noto Sans KR"/>
                <a:buNone/>
              </a:pPr>
              <a:r>
                <a:rPr b="1" i="0" lang="en-US" sz="7200" u="none" cap="none" strike="noStrike">
                  <a:solidFill>
                    <a:srgbClr val="11182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8</a:t>
              </a:r>
              <a:endParaRPr b="0" i="0" sz="7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9520920" y="2126160"/>
              <a:ext cx="63504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CA3AF"/>
                </a:buClr>
                <a:buSzPts val="2200"/>
                <a:buFont typeface="Noto Sans KR"/>
                <a:buNone/>
              </a:pPr>
              <a:r>
                <a:rPr b="1" i="0" lang="en-US" sz="2200" u="none" cap="none" strike="noStrike">
                  <a:solidFill>
                    <a:srgbClr val="9CA3A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/ 10</a:t>
              </a:r>
              <a:endParaRPr b="0" i="0" sz="2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7380360" y="2535840"/>
              <a:ext cx="819000" cy="107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900"/>
                <a:buFont typeface="Noto Sans KR"/>
                <a:buNone/>
              </a:pPr>
              <a:r>
                <a:rPr b="1" i="0" lang="en-US" sz="900" u="none" cap="none" strike="noStrike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Achievement</a:t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11358000" y="2535840"/>
              <a:ext cx="324360" cy="107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900"/>
                <a:buFont typeface="Noto Sans KR"/>
                <a:buNone/>
              </a:pPr>
              <a:r>
                <a:rPr b="1" i="0" lang="en-US" sz="900" u="none" cap="none" strike="noStrike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80%</a:t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7380360" y="2668320"/>
              <a:ext cx="4228920" cy="75240"/>
            </a:xfrm>
            <a:prstGeom prst="roundRect">
              <a:avLst>
                <a:gd fmla="val 800000" name="adj"/>
              </a:avLst>
            </a:prstGeom>
            <a:solidFill>
              <a:srgbClr val="E5E7EB"/>
            </a:solidFill>
            <a:ln cap="flat" cmpd="sng" w="12600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30"/>
          <p:cNvGrpSpPr/>
          <p:nvPr/>
        </p:nvGrpSpPr>
        <p:grpSpPr>
          <a:xfrm>
            <a:off x="7167960" y="3684960"/>
            <a:ext cx="4719240" cy="2638080"/>
            <a:chOff x="7167960" y="3684960"/>
            <a:chExt cx="4719240" cy="2638080"/>
          </a:xfrm>
        </p:grpSpPr>
        <p:sp>
          <p:nvSpPr>
            <p:cNvPr id="1255" name="Google Shape;1255;p30"/>
            <p:cNvSpPr/>
            <p:nvPr/>
          </p:nvSpPr>
          <p:spPr>
            <a:xfrm>
              <a:off x="7167960" y="3684960"/>
              <a:ext cx="4719240" cy="2638080"/>
            </a:xfrm>
            <a:prstGeom prst="roundRect">
              <a:avLst>
                <a:gd fmla="val 2823" name="adj"/>
              </a:avLst>
            </a:prstGeom>
            <a:solidFill>
              <a:srgbClr val="FFFFFF">
                <a:alpha val="60000"/>
              </a:srgbClr>
            </a:solidFill>
            <a:ln cap="flat" cmpd="sng" w="12600">
              <a:solidFill>
                <a:srgbClr val="E5E7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7512480" y="3884040"/>
              <a:ext cx="4312080" cy="266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827"/>
                </a:buClr>
                <a:buSzPts val="1500"/>
                <a:buFont typeface="Noto Sans KR"/>
                <a:buNone/>
              </a:pPr>
              <a:r>
                <a:rPr b="1" i="0" lang="en-US" sz="1500" u="none" cap="none" strike="noStrike">
                  <a:solidFill>
                    <a:srgbClr val="11182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기술적 개선점 (Improvements)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1257" name="Google Shape;1257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15560" y="3922560"/>
              <a:ext cx="140040" cy="189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" name="Google Shape;1258;p30"/>
            <p:cNvSpPr/>
            <p:nvPr/>
          </p:nvSpPr>
          <p:spPr>
            <a:xfrm>
              <a:off x="7257600" y="4303800"/>
              <a:ext cx="280800" cy="380880"/>
            </a:xfrm>
            <a:prstGeom prst="ellipse">
              <a:avLst/>
            </a:prstGeom>
            <a:solidFill>
              <a:srgbClr val="F3F4F6"/>
            </a:solidFill>
            <a:ln cap="flat" cmpd="sng" w="12600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7650720" y="4303800"/>
              <a:ext cx="2563560" cy="266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통신 신뢰성 확보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7646040" y="4589280"/>
              <a:ext cx="4178520" cy="231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중요한 작업 지시는 topic 대신 actio</a:t>
              </a:r>
              <a:r>
                <a:rPr lang="en-US" sz="10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</a:t>
              </a: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이나 service를 사용하여, 상대방이 확실히 명령을 받았는지 확인하는 절차를 추가하면 통신 오류를 줄일 수 있습니다.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1261" name="Google Shape;1261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99800" y="5474520"/>
              <a:ext cx="112320" cy="152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2" name="Google Shape;1262;p30"/>
            <p:cNvSpPr/>
            <p:nvPr/>
          </p:nvSpPr>
          <p:spPr>
            <a:xfrm>
              <a:off x="7708680" y="5452920"/>
              <a:ext cx="2493000" cy="266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안정성 개선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7708680" y="5750640"/>
              <a:ext cx="411588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Navigation 시스템 재실행 시 발생하는 오류를 줄이기 위해 노드 상태 관리를 더 신경쓰고 센서 기반 충돌 판단 로직의 안정성을 검증할 필요가 있다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30"/>
          <p:cNvGrpSpPr/>
          <p:nvPr/>
        </p:nvGrpSpPr>
        <p:grpSpPr>
          <a:xfrm>
            <a:off x="337320" y="4808160"/>
            <a:ext cx="6911280" cy="1514880"/>
            <a:chOff x="337320" y="4808160"/>
            <a:chExt cx="6911280" cy="1514880"/>
          </a:xfrm>
        </p:grpSpPr>
        <p:sp>
          <p:nvSpPr>
            <p:cNvPr id="1265" name="Google Shape;1265;p30"/>
            <p:cNvSpPr/>
            <p:nvPr/>
          </p:nvSpPr>
          <p:spPr>
            <a:xfrm>
              <a:off x="337320" y="4808160"/>
              <a:ext cx="6639120" cy="1514880"/>
            </a:xfrm>
            <a:prstGeom prst="roundRect">
              <a:avLst>
                <a:gd fmla="val 2823" name="adj"/>
              </a:avLst>
            </a:prstGeom>
            <a:solidFill>
              <a:srgbClr val="FFFFFF">
                <a:alpha val="60000"/>
              </a:srgbClr>
            </a:solidFill>
            <a:ln cap="flat" cmpd="sng" w="12600">
              <a:solidFill>
                <a:srgbClr val="E5E7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360" rotWithShape="0" dir="16200000" dist="3816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1266" name="Google Shape;1266;p30"/>
            <p:cNvPicPr preferRelativeResize="0"/>
            <p:nvPr/>
          </p:nvPicPr>
          <p:blipFill rotWithShape="1">
            <a:blip r:embed="rId8">
              <a:alphaModFix/>
            </a:blip>
            <a:srcRect b="0" l="-1688" r="-1688" t="0"/>
            <a:stretch/>
          </p:blipFill>
          <p:spPr>
            <a:xfrm>
              <a:off x="637560" y="4995360"/>
              <a:ext cx="177840" cy="149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7" name="Google Shape;1267;p30"/>
            <p:cNvSpPr/>
            <p:nvPr/>
          </p:nvSpPr>
          <p:spPr>
            <a:xfrm>
              <a:off x="545040" y="5295600"/>
              <a:ext cx="395280" cy="299880"/>
            </a:xfrm>
            <a:prstGeom prst="ellipse">
              <a:avLst/>
            </a:prstGeom>
            <a:solidFill>
              <a:srgbClr val="EFF6FF"/>
            </a:solidFill>
            <a:ln cap="flat" cmpd="sng" w="12600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1098000" y="5295600"/>
              <a:ext cx="3645720" cy="209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스마트 팩토리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1098000" y="5520240"/>
              <a:ext cx="4426560" cy="187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무인 운반차가 여러 생산 라인의 부품을 공급하는 시나리오에 즉시 적용 가능합니다.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1270" name="Google Shape;1270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63480" y="5834160"/>
              <a:ext cx="158040" cy="119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1" name="Google Shape;1271;p30"/>
            <p:cNvSpPr/>
            <p:nvPr/>
          </p:nvSpPr>
          <p:spPr>
            <a:xfrm>
              <a:off x="1098000" y="5744160"/>
              <a:ext cx="3685680" cy="209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300"/>
                <a:buFont typeface="Noto Sans KR"/>
                <a:buNone/>
              </a:pPr>
              <a:r>
                <a:rPr b="1" i="0" lang="en-US" sz="13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병원 물류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1098000" y="5969520"/>
              <a:ext cx="4297320" cy="150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약제나 린넨을 운반하는 로봇들이 층별로 나뉘어 있다가, 긴급 호출이 있는 곳으로 지원을 하는 시스템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1162440" y="4920120"/>
              <a:ext cx="6086160" cy="209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827"/>
                </a:buClr>
                <a:buSzPts val="1500"/>
                <a:buFont typeface="Noto Sans KR"/>
                <a:buNone/>
              </a:pPr>
              <a:r>
                <a:rPr b="1" i="0" lang="en-US" sz="1500" u="none" cap="none" strike="noStrike">
                  <a:solidFill>
                    <a:srgbClr val="11182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적용 분야 확장 (Scalability)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4" name="Google Shape;1274;p30"/>
          <p:cNvGrpSpPr/>
          <p:nvPr/>
        </p:nvGrpSpPr>
        <p:grpSpPr>
          <a:xfrm>
            <a:off x="304560" y="1283760"/>
            <a:ext cx="6581520" cy="1956600"/>
            <a:chOff x="304560" y="1283760"/>
            <a:chExt cx="6581520" cy="1956600"/>
          </a:xfrm>
        </p:grpSpPr>
        <p:sp>
          <p:nvSpPr>
            <p:cNvPr id="1275" name="Google Shape;1275;p30"/>
            <p:cNvSpPr/>
            <p:nvPr/>
          </p:nvSpPr>
          <p:spPr>
            <a:xfrm>
              <a:off x="304560" y="1283760"/>
              <a:ext cx="6581520" cy="1956600"/>
            </a:xfrm>
            <a:prstGeom prst="roundRect">
              <a:avLst>
                <a:gd fmla="val 174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63360" rotWithShape="0" dir="16200000" dist="3816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1276" name="Google Shape;1276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9840" y="1568160"/>
              <a:ext cx="189720" cy="198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7" name="Google Shape;1277;p30"/>
            <p:cNvSpPr/>
            <p:nvPr/>
          </p:nvSpPr>
          <p:spPr>
            <a:xfrm>
              <a:off x="914400" y="1523160"/>
              <a:ext cx="3139560" cy="2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827"/>
                </a:buClr>
                <a:buSzPts val="1500"/>
                <a:buFont typeface="Noto Sans KR"/>
                <a:buNone/>
              </a:pPr>
              <a:r>
                <a:rPr b="1" i="0" lang="en-US" sz="1500" u="none" cap="none" strike="noStrike">
                  <a:solidFill>
                    <a:srgbClr val="11182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잘한 점 (Key Success Factors)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1278" name="Google Shape;1278;p30"/>
            <p:cNvPicPr preferRelativeResize="0"/>
            <p:nvPr/>
          </p:nvPicPr>
          <p:blipFill rotWithShape="1">
            <a:blip r:embed="rId11">
              <a:alphaModFix/>
            </a:blip>
            <a:srcRect b="0" l="-2703" r="-2703" t="0"/>
            <a:stretch/>
          </p:blipFill>
          <p:spPr>
            <a:xfrm>
              <a:off x="671040" y="2026440"/>
              <a:ext cx="104760" cy="119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9" name="Google Shape;1279;p30"/>
            <p:cNvSpPr/>
            <p:nvPr/>
          </p:nvSpPr>
          <p:spPr>
            <a:xfrm>
              <a:off x="952920" y="1947240"/>
              <a:ext cx="4038480" cy="239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실시간 협업 동기화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952920" y="2186280"/>
              <a:ext cx="46548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단순히 각자 일하는 것이 아니라, queue 상태를 공유하고 서로의 일을 대신 처리 해주는 교차 지원 로직이 포</a:t>
              </a:r>
              <a:r>
                <a:rPr lang="en-US" sz="1000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함</a:t>
              </a: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되었습니다.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1281" name="Google Shape;1281;p30"/>
            <p:cNvPicPr preferRelativeResize="0"/>
            <p:nvPr/>
          </p:nvPicPr>
          <p:blipFill rotWithShape="1">
            <a:blip r:embed="rId11">
              <a:alphaModFix/>
            </a:blip>
            <a:srcRect b="0" l="-2703" r="-2703" t="0"/>
            <a:stretch/>
          </p:blipFill>
          <p:spPr>
            <a:xfrm>
              <a:off x="671040" y="2688480"/>
              <a:ext cx="104760" cy="119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2" name="Google Shape;1282;p30"/>
            <p:cNvSpPr/>
            <p:nvPr/>
          </p:nvSpPr>
          <p:spPr>
            <a:xfrm>
              <a:off x="952920" y="2609280"/>
              <a:ext cx="4305600" cy="239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937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1F2937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유연한 역할 분담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952920" y="2848320"/>
              <a:ext cx="507096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4B556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하나의 코드로 namespace만 확인하여 로봇의 역할을 자동으로 배정하는 구조 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4" name="Google Shape;1284;p30"/>
          <p:cNvGrpSpPr/>
          <p:nvPr/>
        </p:nvGrpSpPr>
        <p:grpSpPr>
          <a:xfrm>
            <a:off x="304560" y="3336480"/>
            <a:ext cx="6581520" cy="1410840"/>
            <a:chOff x="304560" y="3336480"/>
            <a:chExt cx="6581520" cy="1410840"/>
          </a:xfrm>
        </p:grpSpPr>
        <p:sp>
          <p:nvSpPr>
            <p:cNvPr id="1285" name="Google Shape;1285;p30"/>
            <p:cNvSpPr/>
            <p:nvPr/>
          </p:nvSpPr>
          <p:spPr>
            <a:xfrm>
              <a:off x="304560" y="3336480"/>
              <a:ext cx="6581520" cy="1410840"/>
            </a:xfrm>
            <a:prstGeom prst="roundRect">
              <a:avLst>
                <a:gd fmla="val 285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63360" rotWithShape="0" dir="16200000" dist="38160">
                <a:srgbClr val="000000">
                  <a:alpha val="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1286" name="Google Shape;1286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09840" y="3624840"/>
              <a:ext cx="189720" cy="20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7" name="Google Shape;1287;p30"/>
            <p:cNvSpPr/>
            <p:nvPr/>
          </p:nvSpPr>
          <p:spPr>
            <a:xfrm>
              <a:off x="914400" y="3579120"/>
              <a:ext cx="2402640" cy="282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500"/>
                <a:buFont typeface="Noto Sans KR"/>
                <a:buNone/>
              </a:pPr>
              <a:r>
                <a:rPr b="1" i="0" lang="en-US" sz="1500" u="none" cap="none" strike="noStrike">
                  <a:solidFill>
                    <a:srgbClr val="37415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아쉬운 점 (Limitations)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609840" y="4135320"/>
              <a:ext cx="228240" cy="242280"/>
            </a:xfrm>
            <a:prstGeom prst="roundRect">
              <a:avLst>
                <a:gd fmla="val 400000" name="adj"/>
              </a:avLst>
            </a:prstGeom>
            <a:solidFill>
              <a:srgbClr val="F9FAFB"/>
            </a:solidFill>
            <a:ln cap="flat" cmpd="sng" w="12600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952920" y="4010760"/>
              <a:ext cx="4077000" cy="242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37415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하드 코딩된 좌표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952920" y="4253400"/>
              <a:ext cx="4571640" cy="202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7280"/>
                </a:buClr>
                <a:buSzPts val="1000"/>
                <a:buFont typeface="Noto Sans KR"/>
                <a:buNone/>
              </a:pPr>
              <a:r>
                <a:rPr b="0" i="0" lang="en-US" sz="1000" u="none" cap="none" strike="noStrike">
                  <a:solidFill>
                    <a:srgbClr val="6B72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통합의 효율을 생각해 if-elif 문으로 모든 상태를 관리하다 보니, 기능이 추가될수록 코드가 길어지고 흐름을 한눈에 파악하기 어려워질 수 있습니다.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8" name="Google Shape;1298;p31"/>
          <p:cNvPicPr preferRelativeResize="0"/>
          <p:nvPr/>
        </p:nvPicPr>
        <p:blipFill rotWithShape="1">
          <a:blip r:embed="rId3">
            <a:alphaModFix amt="3000"/>
          </a:blip>
          <a:srcRect b="0" l="-5535" r="-5534" t="0"/>
          <a:stretch/>
        </p:blipFill>
        <p:spPr>
          <a:xfrm>
            <a:off x="-1888200" y="-1358640"/>
            <a:ext cx="7228800" cy="7438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9" name="Google Shape;1299;p31"/>
          <p:cNvPicPr preferRelativeResize="0"/>
          <p:nvPr/>
        </p:nvPicPr>
        <p:blipFill rotWithShape="1">
          <a:blip r:embed="rId4">
            <a:alphaModFix amt="3000"/>
          </a:blip>
          <a:srcRect b="0" l="0" r="0" t="0"/>
          <a:stretch/>
        </p:blipFill>
        <p:spPr>
          <a:xfrm>
            <a:off x="6019560" y="-417960"/>
            <a:ext cx="7677000" cy="76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31"/>
          <p:cNvSpPr/>
          <p:nvPr/>
        </p:nvSpPr>
        <p:spPr>
          <a:xfrm>
            <a:off x="4931280" y="3132000"/>
            <a:ext cx="2333160" cy="894960"/>
          </a:xfrm>
          <a:prstGeom prst="roundRect">
            <a:avLst>
              <a:gd fmla="val 54332" name="adj"/>
            </a:avLst>
          </a:prstGeom>
          <a:solidFill>
            <a:srgbClr val="FEFDFB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0152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01" name="Google Shape;130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1960" y="3427200"/>
            <a:ext cx="304200" cy="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31"/>
          <p:cNvSpPr/>
          <p:nvPr/>
        </p:nvSpPr>
        <p:spPr>
          <a:xfrm>
            <a:off x="5798160" y="3132000"/>
            <a:ext cx="1095120" cy="89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A574"/>
              </a:buClr>
              <a:buSzPts val="3000"/>
              <a:buFont typeface="Noto Sans KR"/>
              <a:buNone/>
            </a:pPr>
            <a:r>
              <a:rPr b="1" i="0" lang="en-US" sz="3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Q &amp; 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31"/>
          <p:cNvSpPr/>
          <p:nvPr/>
        </p:nvSpPr>
        <p:spPr>
          <a:xfrm>
            <a:off x="3489480" y="4503600"/>
            <a:ext cx="5216400" cy="781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900"/>
              <a:buFont typeface="Noto Sans KR"/>
              <a:buNone/>
            </a:pPr>
            <a:r>
              <a:rPr b="0" i="0" lang="en-US" sz="19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 지금까지 </a:t>
            </a:r>
            <a:r>
              <a:rPr b="1" i="0" lang="en-US" sz="19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'물류창고 내 자동 운반 로봇 협업 시스템'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900"/>
              <a:buFont typeface="Noto Sans KR"/>
              <a:buNone/>
            </a:pPr>
            <a:r>
              <a:rPr b="0" i="0" lang="en-US" sz="19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 발표를 경청해 주셔서 감사합니다. 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31"/>
          <p:cNvSpPr/>
          <p:nvPr/>
        </p:nvSpPr>
        <p:spPr>
          <a:xfrm>
            <a:off x="3958560" y="1193400"/>
            <a:ext cx="4278960" cy="175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7200"/>
              <a:buFont typeface="Noto Sans KR"/>
              <a:buNone/>
            </a:pPr>
            <a:r>
              <a:rPr b="1" i="0" lang="en-US" sz="72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  <a:endParaRPr b="0" i="0" sz="7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31"/>
          <p:cNvSpPr/>
          <p:nvPr/>
        </p:nvSpPr>
        <p:spPr>
          <a:xfrm>
            <a:off x="4040640" y="1193400"/>
            <a:ext cx="1142640" cy="75600"/>
          </a:xfrm>
          <a:prstGeom prst="roundRect">
            <a:avLst>
              <a:gd fmla="val 602411" name="adj"/>
            </a:avLst>
          </a:prstGeom>
          <a:solidFill>
            <a:srgbClr val="D4A574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1"/>
          <p:cNvSpPr/>
          <p:nvPr/>
        </p:nvSpPr>
        <p:spPr>
          <a:xfrm>
            <a:off x="0" y="6286680"/>
            <a:ext cx="12191400" cy="57132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1"/>
          <p:cNvSpPr/>
          <p:nvPr/>
        </p:nvSpPr>
        <p:spPr>
          <a:xfrm>
            <a:off x="0" y="628668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1"/>
          <p:cNvSpPr/>
          <p:nvPr/>
        </p:nvSpPr>
        <p:spPr>
          <a:xfrm>
            <a:off x="5016240" y="6463080"/>
            <a:ext cx="111780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09" name="Google Shape;1309;p31"/>
          <p:cNvPicPr preferRelativeResize="0"/>
          <p:nvPr/>
        </p:nvPicPr>
        <p:blipFill rotWithShape="1">
          <a:blip r:embed="rId6">
            <a:alphaModFix/>
          </a:blip>
          <a:srcRect b="-2205" l="0" r="0" t="-2205"/>
          <a:stretch/>
        </p:blipFill>
        <p:spPr>
          <a:xfrm>
            <a:off x="6214320" y="6500520"/>
            <a:ext cx="8640" cy="152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31"/>
          <p:cNvSpPr/>
          <p:nvPr/>
        </p:nvSpPr>
        <p:spPr>
          <a:xfrm>
            <a:off x="6414480" y="6463080"/>
            <a:ext cx="90684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200"/>
              <a:buFont typeface="Noto Sans KR"/>
              <a:buNone/>
            </a:pPr>
            <a:r>
              <a:rPr b="0" i="0" lang="en-US" sz="12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2026.02.0</a:t>
            </a:r>
            <a:r>
              <a:rPr lang="en-US" sz="1200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9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0" y="83150"/>
            <a:ext cx="12191400" cy="685770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7429680" y="-1904760"/>
            <a:ext cx="6667560" cy="6667560"/>
          </a:xfrm>
          <a:prstGeom prst="ellipse">
            <a:avLst/>
          </a:prstGeom>
          <a:noFill/>
          <a:ln cap="flat" cmpd="sng" w="12600">
            <a:solidFill>
              <a:srgbClr val="8B7355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-1904760" y="3047760"/>
            <a:ext cx="5714640" cy="5714640"/>
          </a:xfrm>
          <a:prstGeom prst="ellipse">
            <a:avLst/>
          </a:prstGeom>
          <a:noFill/>
          <a:ln cap="flat" cmpd="sng" w="12600">
            <a:solidFill>
              <a:srgbClr val="D4A574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0" y="742320"/>
            <a:ext cx="12191400" cy="1872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571680" y="312840"/>
            <a:ext cx="271620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2600"/>
              <a:buFont typeface="Noto Sans KR"/>
              <a:buNone/>
            </a:pPr>
            <a:r>
              <a:t/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571680" y="952920"/>
            <a:ext cx="11048400" cy="5333400"/>
          </a:xfrm>
          <a:prstGeom prst="roundRect">
            <a:avLst>
              <a:gd fmla="val 490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139680" rotWithShape="0" dir="16200000" dist="38160">
              <a:srgbClr val="3E2723">
                <a:alpha val="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771840" y="1152000"/>
            <a:ext cx="165744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571675" y="83148"/>
            <a:ext cx="31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3000"/>
              <a:buFont typeface="Noto Sans KR"/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1.2 </a:t>
            </a: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컨셉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8" name="Google Shape;188;p4" title="ChatGPT Image 2026년 2월 9일 오후 12_51_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725" y="1260700"/>
            <a:ext cx="7074551" cy="47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"/>
          <p:cNvSpPr txBox="1"/>
          <p:nvPr/>
        </p:nvSpPr>
        <p:spPr>
          <a:xfrm>
            <a:off x="3090434" y="1438065"/>
            <a:ext cx="14934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</a:rPr>
              <a:t>픽업 라인 인식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5484380" y="1438065"/>
            <a:ext cx="14934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적제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7690692" y="1438065"/>
            <a:ext cx="14934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목표 지점까지 운반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5305156" y="3914397"/>
            <a:ext cx="14934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시스템 모니터링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8F5F2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7429680" y="-1904760"/>
            <a:ext cx="5714640" cy="5714640"/>
          </a:xfrm>
          <a:prstGeom prst="ellipse">
            <a:avLst/>
          </a:prstGeom>
          <a:noFill/>
          <a:ln cap="flat" cmpd="sng" w="12600">
            <a:solidFill>
              <a:srgbClr val="D4A574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-952920" y="4476960"/>
            <a:ext cx="3809880" cy="3809880"/>
          </a:xfrm>
          <a:prstGeom prst="ellipse">
            <a:avLst/>
          </a:prstGeom>
          <a:noFill/>
          <a:ln cap="flat" cmpd="sng" w="12600">
            <a:solidFill>
              <a:srgbClr val="8B7355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643680" y="984240"/>
            <a:ext cx="11048400" cy="5333400"/>
          </a:xfrm>
          <a:prstGeom prst="roundRect">
            <a:avLst>
              <a:gd fmla="val 490" name="adj"/>
            </a:avLst>
          </a:prstGeom>
          <a:solidFill>
            <a:srgbClr val="FEFDFB">
              <a:alpha val="60000"/>
            </a:srgbClr>
          </a:solidFill>
          <a:ln cap="flat" cmpd="sng" w="381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571680" y="381240"/>
            <a:ext cx="2213280" cy="380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30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1.3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활용 </a:t>
            </a:r>
            <a:r>
              <a:rPr b="1" i="0" lang="en-US" sz="2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장비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837720" y="1186920"/>
            <a:ext cx="3047400" cy="666360"/>
          </a:xfrm>
          <a:prstGeom prst="roundRect">
            <a:avLst>
              <a:gd fmla="val 23516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999720" y="1310400"/>
            <a:ext cx="418320" cy="418320"/>
          </a:xfrm>
          <a:prstGeom prst="roundRect">
            <a:avLst>
              <a:gd fmla="val 49623" name="adj"/>
            </a:avLst>
          </a:prstGeom>
          <a:solidFill>
            <a:srgbClr val="F5E6D3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6" name="Google Shape;206;p5"/>
          <p:cNvPicPr preferRelativeResize="0"/>
          <p:nvPr/>
        </p:nvPicPr>
        <p:blipFill rotWithShape="1">
          <a:blip r:embed="rId3">
            <a:alphaModFix/>
          </a:blip>
          <a:srcRect b="0" l="-472" r="-471" t="0"/>
          <a:stretch/>
        </p:blipFill>
        <p:spPr>
          <a:xfrm>
            <a:off x="1094760" y="1429200"/>
            <a:ext cx="228240" cy="180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"/>
          <p:cNvSpPr/>
          <p:nvPr/>
        </p:nvSpPr>
        <p:spPr>
          <a:xfrm>
            <a:off x="1562040" y="1323000"/>
            <a:ext cx="224892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TurtleBot3 2EA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1562040" y="1534320"/>
            <a:ext cx="2248920" cy="1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AMR 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5"/>
          <p:cNvGrpSpPr/>
          <p:nvPr/>
        </p:nvGrpSpPr>
        <p:grpSpPr>
          <a:xfrm>
            <a:off x="4388760" y="1237320"/>
            <a:ext cx="3609360" cy="666360"/>
            <a:chOff x="4388760" y="1237320"/>
            <a:chExt cx="3609360" cy="666360"/>
          </a:xfrm>
        </p:grpSpPr>
        <p:sp>
          <p:nvSpPr>
            <p:cNvPr id="210" name="Google Shape;210;p5"/>
            <p:cNvSpPr/>
            <p:nvPr/>
          </p:nvSpPr>
          <p:spPr>
            <a:xfrm>
              <a:off x="4388760" y="1237320"/>
              <a:ext cx="3578400" cy="666360"/>
            </a:xfrm>
            <a:prstGeom prst="roundRect">
              <a:avLst>
                <a:gd fmla="val 23516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578840" y="1360800"/>
              <a:ext cx="491400" cy="418320"/>
            </a:xfrm>
            <a:prstGeom prst="roundRect">
              <a:avLst>
                <a:gd fmla="val 49623" name="adj"/>
              </a:avLst>
            </a:prstGeom>
            <a:solidFill>
              <a:srgbClr val="F5E6D3"/>
            </a:solidFill>
            <a:ln cap="flat" cmpd="sng" w="12600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212" name="Google Shape;21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8160" y="1479600"/>
              <a:ext cx="212400" cy="18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5"/>
            <p:cNvSpPr/>
            <p:nvPr/>
          </p:nvSpPr>
          <p:spPr>
            <a:xfrm>
              <a:off x="5239080" y="1373760"/>
              <a:ext cx="2759040" cy="21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2D LiDAR 센서, RGB-D 카메라 2EA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5239080" y="1584720"/>
              <a:ext cx="2640960" cy="1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7355"/>
                </a:buClr>
                <a:buSzPts val="900"/>
                <a:buFont typeface="Noto Sans KR"/>
                <a:buNone/>
              </a:pPr>
              <a:r>
                <a:rPr b="0" i="0" lang="en-US" sz="900" u="none" cap="none" strike="noStrike">
                  <a:solidFill>
                    <a:srgbClr val="8B7355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360° 거리 측정 &amp; SLAM</a:t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5"/>
          <p:cNvGrpSpPr/>
          <p:nvPr/>
        </p:nvGrpSpPr>
        <p:grpSpPr>
          <a:xfrm>
            <a:off x="8231040" y="1157760"/>
            <a:ext cx="3047400" cy="666360"/>
            <a:chOff x="8231040" y="1157760"/>
            <a:chExt cx="3047400" cy="666360"/>
          </a:xfrm>
        </p:grpSpPr>
        <p:sp>
          <p:nvSpPr>
            <p:cNvPr id="216" name="Google Shape;216;p5"/>
            <p:cNvSpPr/>
            <p:nvPr/>
          </p:nvSpPr>
          <p:spPr>
            <a:xfrm>
              <a:off x="8231040" y="1157760"/>
              <a:ext cx="3047400" cy="666360"/>
            </a:xfrm>
            <a:prstGeom prst="roundRect">
              <a:avLst>
                <a:gd fmla="val 23516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8392680" y="1281240"/>
              <a:ext cx="418320" cy="418320"/>
            </a:xfrm>
            <a:prstGeom prst="roundRect">
              <a:avLst>
                <a:gd fmla="val 49623" name="adj"/>
              </a:avLst>
            </a:prstGeom>
            <a:solidFill>
              <a:srgbClr val="F5E6D3"/>
            </a:solidFill>
            <a:ln cap="flat" cmpd="sng" w="12600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218" name="Google Shape;218;p5"/>
            <p:cNvPicPr preferRelativeResize="0"/>
            <p:nvPr/>
          </p:nvPicPr>
          <p:blipFill rotWithShape="1">
            <a:blip r:embed="rId5">
              <a:alphaModFix/>
            </a:blip>
            <a:srcRect b="0" l="-1370" r="-1370" t="0"/>
            <a:stretch/>
          </p:blipFill>
          <p:spPr>
            <a:xfrm>
              <a:off x="8498160" y="1400040"/>
              <a:ext cx="209160" cy="18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5"/>
            <p:cNvSpPr/>
            <p:nvPr/>
          </p:nvSpPr>
          <p:spPr>
            <a:xfrm>
              <a:off x="8955360" y="1293840"/>
              <a:ext cx="224892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Webcam  4EA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8955360" y="1504080"/>
              <a:ext cx="2248920" cy="1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7355"/>
                </a:buClr>
                <a:buSzPts val="900"/>
                <a:buFont typeface="Noto Sans KR"/>
                <a:buNone/>
              </a:pPr>
              <a:r>
                <a:rPr b="0" i="0" lang="en-US" sz="900" u="none" cap="none" strike="noStrike">
                  <a:solidFill>
                    <a:srgbClr val="8B7355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Depth 감지 &amp; 마커 인식</a:t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837720" y="3823200"/>
            <a:ext cx="3047400" cy="666360"/>
            <a:chOff x="837720" y="3823200"/>
            <a:chExt cx="3047400" cy="666360"/>
          </a:xfrm>
        </p:grpSpPr>
        <p:sp>
          <p:nvSpPr>
            <p:cNvPr id="222" name="Google Shape;222;p5"/>
            <p:cNvSpPr/>
            <p:nvPr/>
          </p:nvSpPr>
          <p:spPr>
            <a:xfrm>
              <a:off x="837720" y="3823200"/>
              <a:ext cx="3047400" cy="666360"/>
            </a:xfrm>
            <a:prstGeom prst="roundRect">
              <a:avLst>
                <a:gd fmla="val 23516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999720" y="3947400"/>
              <a:ext cx="418320" cy="418320"/>
            </a:xfrm>
            <a:prstGeom prst="roundRect">
              <a:avLst>
                <a:gd fmla="val 49623" name="adj"/>
              </a:avLst>
            </a:prstGeom>
            <a:solidFill>
              <a:srgbClr val="F5E6D3"/>
            </a:solidFill>
            <a:ln cap="flat" cmpd="sng" w="12600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224" name="Google Shape;224;p5"/>
            <p:cNvPicPr preferRelativeResize="0"/>
            <p:nvPr/>
          </p:nvPicPr>
          <p:blipFill rotWithShape="1">
            <a:blip r:embed="rId6">
              <a:alphaModFix/>
            </a:blip>
            <a:srcRect b="0" l="-472" r="-471" t="0"/>
            <a:stretch/>
          </p:blipFill>
          <p:spPr>
            <a:xfrm>
              <a:off x="1094760" y="4066200"/>
              <a:ext cx="228240" cy="18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5"/>
            <p:cNvSpPr/>
            <p:nvPr/>
          </p:nvSpPr>
          <p:spPr>
            <a:xfrm>
              <a:off x="1562040" y="3959280"/>
              <a:ext cx="224892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제어 PC 4EA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562040" y="4170600"/>
              <a:ext cx="2248920" cy="1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7355"/>
                </a:buClr>
                <a:buSzPts val="900"/>
                <a:buFont typeface="Noto Sans KR"/>
                <a:buNone/>
              </a:pPr>
              <a:r>
                <a:rPr b="0" i="0" lang="en-US" sz="900" u="none" cap="none" strike="noStrike">
                  <a:solidFill>
                    <a:srgbClr val="8B7355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ROS2 메인 서버 &amp; 관제</a:t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5"/>
          <p:cNvSpPr/>
          <p:nvPr/>
        </p:nvSpPr>
        <p:spPr>
          <a:xfrm>
            <a:off x="4457520" y="3819600"/>
            <a:ext cx="3047400" cy="666360"/>
          </a:xfrm>
          <a:prstGeom prst="roundRect">
            <a:avLst>
              <a:gd fmla="val 23516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5"/>
          <p:cNvGrpSpPr/>
          <p:nvPr/>
        </p:nvGrpSpPr>
        <p:grpSpPr>
          <a:xfrm>
            <a:off x="4529160" y="3958200"/>
            <a:ext cx="2897640" cy="418320"/>
            <a:chOff x="4529160" y="3958200"/>
            <a:chExt cx="2897640" cy="418320"/>
          </a:xfrm>
        </p:grpSpPr>
        <p:sp>
          <p:nvSpPr>
            <p:cNvPr id="229" name="Google Shape;229;p5"/>
            <p:cNvSpPr/>
            <p:nvPr/>
          </p:nvSpPr>
          <p:spPr>
            <a:xfrm>
              <a:off x="4529160" y="3958200"/>
              <a:ext cx="418320" cy="418320"/>
            </a:xfrm>
            <a:prstGeom prst="roundRect">
              <a:avLst>
                <a:gd fmla="val 49623" name="adj"/>
              </a:avLst>
            </a:prstGeom>
            <a:solidFill>
              <a:srgbClr val="F5E6D3"/>
            </a:solidFill>
            <a:ln cap="flat" cmpd="sng" w="12600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230" name="Google Shape;230;p5"/>
            <p:cNvPicPr preferRelativeResize="0"/>
            <p:nvPr/>
          </p:nvPicPr>
          <p:blipFill rotWithShape="1">
            <a:blip r:embed="rId7">
              <a:alphaModFix/>
            </a:blip>
            <a:srcRect b="0" l="-472" r="-471" t="0"/>
            <a:stretch/>
          </p:blipFill>
          <p:spPr>
            <a:xfrm>
              <a:off x="4624560" y="4077000"/>
              <a:ext cx="228240" cy="18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5"/>
            <p:cNvSpPr/>
            <p:nvPr/>
          </p:nvSpPr>
          <p:spPr>
            <a:xfrm>
              <a:off x="5091840" y="3970080"/>
              <a:ext cx="233496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네트워크 장비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5091840" y="4181400"/>
              <a:ext cx="2248920" cy="1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7355"/>
                </a:buClr>
                <a:buSzPts val="900"/>
                <a:buFont typeface="Noto Sans KR"/>
                <a:buNone/>
              </a:pPr>
              <a:r>
                <a:rPr b="0" i="0" lang="en-US" sz="900" u="none" cap="none" strike="noStrike">
                  <a:solidFill>
                    <a:srgbClr val="8B7355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Wi-Fi 6 저지연 무선 통신</a:t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5"/>
          <p:cNvGrpSpPr/>
          <p:nvPr/>
        </p:nvGrpSpPr>
        <p:grpSpPr>
          <a:xfrm>
            <a:off x="8074800" y="3802320"/>
            <a:ext cx="3047400" cy="666360"/>
            <a:chOff x="8074800" y="3802320"/>
            <a:chExt cx="3047400" cy="666360"/>
          </a:xfrm>
        </p:grpSpPr>
        <p:sp>
          <p:nvSpPr>
            <p:cNvPr id="234" name="Google Shape;234;p5"/>
            <p:cNvSpPr/>
            <p:nvPr/>
          </p:nvSpPr>
          <p:spPr>
            <a:xfrm>
              <a:off x="8074800" y="3802320"/>
              <a:ext cx="3047400" cy="666360"/>
            </a:xfrm>
            <a:prstGeom prst="roundRect">
              <a:avLst>
                <a:gd fmla="val 23516" name="adj"/>
              </a:avLst>
            </a:prstGeom>
            <a:solidFill>
              <a:srgbClr val="FEFDFB"/>
            </a:solidFill>
            <a:ln cap="flat" cmpd="sng" w="12600">
              <a:solidFill>
                <a:srgbClr val="E8D5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8218080" y="3961080"/>
              <a:ext cx="418320" cy="418320"/>
            </a:xfrm>
            <a:prstGeom prst="roundRect">
              <a:avLst>
                <a:gd fmla="val 49623" name="adj"/>
              </a:avLst>
            </a:prstGeom>
            <a:solidFill>
              <a:srgbClr val="F5E6D3"/>
            </a:solidFill>
            <a:ln cap="flat" cmpd="sng" w="12600">
              <a:solidFill>
                <a:srgbClr val="FFFFFF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236" name="Google Shape;236;p5"/>
            <p:cNvPicPr preferRelativeResize="0"/>
            <p:nvPr/>
          </p:nvPicPr>
          <p:blipFill rotWithShape="1">
            <a:blip r:embed="rId8">
              <a:alphaModFix/>
            </a:blip>
            <a:srcRect b="0" l="-472" r="-471" t="0"/>
            <a:stretch/>
          </p:blipFill>
          <p:spPr>
            <a:xfrm>
              <a:off x="8313120" y="4080960"/>
              <a:ext cx="228240" cy="18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5"/>
            <p:cNvSpPr/>
            <p:nvPr/>
          </p:nvSpPr>
          <p:spPr>
            <a:xfrm>
              <a:off x="8780040" y="4130280"/>
              <a:ext cx="233496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2723"/>
                </a:buClr>
                <a:buSzPts val="1200"/>
                <a:buFont typeface="Noto Sans KR"/>
                <a:buNone/>
              </a:pPr>
              <a:r>
                <a:rPr b="1" i="0" lang="en-US" sz="1200" u="none" cap="none" strike="noStrike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Qr 5EA &amp; </a:t>
              </a:r>
              <a:r>
                <a:rPr b="1" lang="en-US" sz="1200">
                  <a:solidFill>
                    <a:srgbClr val="3E272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ArUco Marker 3EA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5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5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지상, 폐기물 컨테이너, 은, 쓰레기이(가) 표시된 사진&#10;&#10;AI 생성 콘텐츠는 정확하지 않을 수 있습니다." id="241" name="Google Shape;241;p5"/>
          <p:cNvPicPr preferRelativeResize="0"/>
          <p:nvPr/>
        </p:nvPicPr>
        <p:blipFill rotWithShape="1">
          <a:blip r:embed="rId9">
            <a:alphaModFix/>
          </a:blip>
          <a:srcRect b="4195" l="28138" r="21052" t="10375"/>
          <a:stretch/>
        </p:blipFill>
        <p:spPr>
          <a:xfrm>
            <a:off x="1418400" y="1929960"/>
            <a:ext cx="1393560" cy="1757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노트북, 컴퓨터, 정보기기이(가) 표시된 사진&#10;&#10;AI 생성 콘텐츠는 정확하지 않을 수 있습니다." id="242" name="Google Shape;242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1560" y="4648320"/>
            <a:ext cx="1923480" cy="1442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상자, 용기, 텍스트, 카톤이(가) 표시된 사진&#10;&#10;AI 생성 콘텐츠는 정확하지 않을 수 있습니다." id="243" name="Google Shape;243;p5"/>
          <p:cNvPicPr preferRelativeResize="0"/>
          <p:nvPr/>
        </p:nvPicPr>
        <p:blipFill rotWithShape="1">
          <a:blip r:embed="rId11">
            <a:alphaModFix/>
          </a:blip>
          <a:srcRect b="11498" l="8522" r="12096" t="6294"/>
          <a:stretch/>
        </p:blipFill>
        <p:spPr>
          <a:xfrm>
            <a:off x="8112975" y="4642200"/>
            <a:ext cx="1664221" cy="1292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건물, 폐기물 컨테이너, 야외, 벽이(가) 표시된 사진&#10;&#10;AI 생성 콘텐츠는 정확하지 않을 수 있습니다." id="244" name="Google Shape;244;p5"/>
          <p:cNvPicPr preferRelativeResize="0"/>
          <p:nvPr/>
        </p:nvPicPr>
        <p:blipFill rotWithShape="1">
          <a:blip r:embed="rId12">
            <a:alphaModFix/>
          </a:blip>
          <a:srcRect b="0" l="16312" r="33407" t="12946"/>
          <a:stretch/>
        </p:blipFill>
        <p:spPr>
          <a:xfrm>
            <a:off x="9315720" y="2071440"/>
            <a:ext cx="1240920" cy="1611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램프, 지상, 야외, 빛이(가) 표시된 사진&#10;&#10;AI 생성 콘텐츠는 정확하지 않을 수 있습니다." id="245" name="Google Shape;245;p5"/>
          <p:cNvPicPr preferRelativeResize="0"/>
          <p:nvPr/>
        </p:nvPicPr>
        <p:blipFill rotWithShape="1">
          <a:blip r:embed="rId13">
            <a:alphaModFix/>
          </a:blip>
          <a:srcRect b="0" l="29273" r="0" t="21455"/>
          <a:stretch/>
        </p:blipFill>
        <p:spPr>
          <a:xfrm>
            <a:off x="5180400" y="2094480"/>
            <a:ext cx="1830600" cy="15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"/>
          <p:cNvSpPr/>
          <p:nvPr/>
        </p:nvSpPr>
        <p:spPr>
          <a:xfrm>
            <a:off x="5235480" y="1656720"/>
            <a:ext cx="2248920" cy="1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Depth 감지 &amp; 마커 인식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라우터, 벽, 상자, 뾰족바위이(가) 표시된 사진&#10;&#10;AI 생성 콘텐츠는 정확하지 않을 수 있습니다." id="247" name="Google Shape;247;p5"/>
          <p:cNvPicPr preferRelativeResize="0"/>
          <p:nvPr/>
        </p:nvPicPr>
        <p:blipFill rotWithShape="1">
          <a:blip r:embed="rId14">
            <a:alphaModFix/>
          </a:blip>
          <a:srcRect b="0" l="0" r="17667" t="8239"/>
          <a:stretch/>
        </p:blipFill>
        <p:spPr>
          <a:xfrm>
            <a:off x="5070600" y="4636800"/>
            <a:ext cx="1782000" cy="148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916199" y="4705500"/>
            <a:ext cx="1166124" cy="116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6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6" name="Google Shape;256;p6"/>
          <p:cNvPicPr preferRelativeResize="0"/>
          <p:nvPr/>
        </p:nvPicPr>
        <p:blipFill rotWithShape="1">
          <a:blip r:embed="rId3">
            <a:alphaModFix amt="3000"/>
          </a:blip>
          <a:srcRect b="0" l="0" r="0" t="0"/>
          <a:stretch/>
        </p:blipFill>
        <p:spPr>
          <a:xfrm>
            <a:off x="5762520" y="476280"/>
            <a:ext cx="5952240" cy="476172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"/>
          <p:cNvSpPr/>
          <p:nvPr/>
        </p:nvSpPr>
        <p:spPr>
          <a:xfrm>
            <a:off x="-952920" y="4000680"/>
            <a:ext cx="3809880" cy="3809880"/>
          </a:xfrm>
          <a:prstGeom prst="ellipse">
            <a:avLst/>
          </a:prstGeom>
          <a:noFill/>
          <a:ln cap="flat" cmpd="sng" w="25550">
            <a:solidFill>
              <a:srgbClr val="3E2723">
                <a:alpha val="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571680" y="381240"/>
            <a:ext cx="3692880" cy="380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3000"/>
              <a:buFont typeface="Noto Sans KR"/>
              <a:buNone/>
            </a:pPr>
            <a:r>
              <a:rPr b="1" lang="en-US" sz="3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2. 팀 구성 및 역할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"/>
          <p:cNvSpPr/>
          <p:nvPr/>
        </p:nvSpPr>
        <p:spPr>
          <a:xfrm>
            <a:off x="571705" y="1095485"/>
            <a:ext cx="3562200" cy="2571900"/>
          </a:xfrm>
          <a:prstGeom prst="roundRect">
            <a:avLst>
              <a:gd fmla="val 1580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0" name="Google Shape;260;p6"/>
          <p:cNvPicPr preferRelativeResize="0"/>
          <p:nvPr/>
        </p:nvPicPr>
        <p:blipFill rotWithShape="1">
          <a:blip r:embed="rId4">
            <a:alphaModFix/>
          </a:blip>
          <a:srcRect b="0" l="-314" r="-313" t="0"/>
          <a:stretch/>
        </p:blipFill>
        <p:spPr>
          <a:xfrm>
            <a:off x="580680" y="1056960"/>
            <a:ext cx="38160" cy="255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6"/>
          <p:cNvSpPr/>
          <p:nvPr/>
        </p:nvSpPr>
        <p:spPr>
          <a:xfrm>
            <a:off x="819360" y="1295640"/>
            <a:ext cx="571320" cy="571320"/>
          </a:xfrm>
          <a:prstGeom prst="ellipse">
            <a:avLst/>
          </a:prstGeom>
          <a:solidFill>
            <a:srgbClr val="F5E6D3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2" name="Google Shape;262;p6"/>
          <p:cNvPicPr preferRelativeResize="0"/>
          <p:nvPr/>
        </p:nvPicPr>
        <p:blipFill rotWithShape="1">
          <a:blip r:embed="rId5">
            <a:alphaModFix/>
          </a:blip>
          <a:srcRect b="0" l="-909" r="-908" t="0"/>
          <a:stretch/>
        </p:blipFill>
        <p:spPr>
          <a:xfrm>
            <a:off x="985680" y="1447560"/>
            <a:ext cx="237240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"/>
          <p:cNvSpPr/>
          <p:nvPr/>
        </p:nvSpPr>
        <p:spPr>
          <a:xfrm>
            <a:off x="1581120" y="1734480"/>
            <a:ext cx="244656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600"/>
              <a:buFont typeface="Noto Sans KR"/>
              <a:buNone/>
            </a:pPr>
            <a:r>
              <a:rPr b="1" i="0" lang="en-US" sz="16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문홍일 </a:t>
            </a:r>
            <a:r>
              <a:rPr b="1" i="0" lang="en-US" sz="9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PM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"/>
          <p:cNvSpPr/>
          <p:nvPr/>
        </p:nvSpPr>
        <p:spPr>
          <a:xfrm>
            <a:off x="1581120" y="229248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통합 아키텍처 설계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6"/>
          <p:cNvSpPr/>
          <p:nvPr/>
        </p:nvSpPr>
        <p:spPr>
          <a:xfrm>
            <a:off x="1581120" y="250560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품질 및 리스크 관리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"/>
          <p:cNvSpPr/>
          <p:nvPr/>
        </p:nvSpPr>
        <p:spPr>
          <a:xfrm>
            <a:off x="1581120" y="271836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일정 및 이슈 트래킹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4317840" y="1047960"/>
            <a:ext cx="3562200" cy="2571840"/>
          </a:xfrm>
          <a:prstGeom prst="roundRect">
            <a:avLst>
              <a:gd fmla="val 1580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8" name="Google Shape;268;p6"/>
          <p:cNvPicPr preferRelativeResize="0"/>
          <p:nvPr/>
        </p:nvPicPr>
        <p:blipFill rotWithShape="1">
          <a:blip r:embed="rId4">
            <a:alphaModFix/>
          </a:blip>
          <a:srcRect b="0" l="-314" r="-313" t="0"/>
          <a:stretch/>
        </p:blipFill>
        <p:spPr>
          <a:xfrm>
            <a:off x="4327920" y="1056960"/>
            <a:ext cx="38160" cy="255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"/>
          <p:cNvSpPr/>
          <p:nvPr/>
        </p:nvSpPr>
        <p:spPr>
          <a:xfrm>
            <a:off x="4565520" y="1295640"/>
            <a:ext cx="571320" cy="571320"/>
          </a:xfrm>
          <a:prstGeom prst="ellipse">
            <a:avLst/>
          </a:prstGeom>
          <a:solidFill>
            <a:srgbClr val="F5E6D3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0" name="Google Shape;270;p6"/>
          <p:cNvPicPr preferRelativeResize="0"/>
          <p:nvPr/>
        </p:nvPicPr>
        <p:blipFill rotWithShape="1">
          <a:blip r:embed="rId6">
            <a:alphaModFix/>
          </a:blip>
          <a:srcRect b="0" l="-709" r="-708" t="0"/>
          <a:stretch/>
        </p:blipFill>
        <p:spPr>
          <a:xfrm>
            <a:off x="4699080" y="1447560"/>
            <a:ext cx="304200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"/>
          <p:cNvSpPr/>
          <p:nvPr/>
        </p:nvSpPr>
        <p:spPr>
          <a:xfrm>
            <a:off x="5327280" y="1734480"/>
            <a:ext cx="244656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600"/>
              <a:buFont typeface="Noto Sans KR"/>
              <a:buNone/>
            </a:pPr>
            <a:r>
              <a:rPr b="1" i="0" lang="en-US" sz="16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이승민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5327280" y="2292480"/>
            <a:ext cx="24465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AMR 토픽 관리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5327280" y="250560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터틀봇 </a:t>
            </a: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장애물 회피</a:t>
            </a: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로직 개발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5327280" y="271836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터블봇 기본 </a:t>
            </a: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이동</a:t>
            </a: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시나리오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8064000" y="1047960"/>
            <a:ext cx="3562200" cy="2571840"/>
          </a:xfrm>
          <a:prstGeom prst="roundRect">
            <a:avLst>
              <a:gd fmla="val 1580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6" name="Google Shape;276;p6"/>
          <p:cNvPicPr preferRelativeResize="0"/>
          <p:nvPr/>
        </p:nvPicPr>
        <p:blipFill rotWithShape="1">
          <a:blip r:embed="rId4">
            <a:alphaModFix/>
          </a:blip>
          <a:srcRect b="0" l="-314" r="-313" t="0"/>
          <a:stretch/>
        </p:blipFill>
        <p:spPr>
          <a:xfrm>
            <a:off x="8074080" y="1056960"/>
            <a:ext cx="38160" cy="255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6"/>
          <p:cNvSpPr/>
          <p:nvPr/>
        </p:nvSpPr>
        <p:spPr>
          <a:xfrm>
            <a:off x="8312040" y="1295640"/>
            <a:ext cx="571320" cy="571320"/>
          </a:xfrm>
          <a:prstGeom prst="ellipse">
            <a:avLst/>
          </a:prstGeom>
          <a:solidFill>
            <a:srgbClr val="F5E6D3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8" name="Google Shape;278;p6"/>
          <p:cNvPicPr preferRelativeResize="0"/>
          <p:nvPr/>
        </p:nvPicPr>
        <p:blipFill rotWithShape="1">
          <a:blip r:embed="rId7">
            <a:alphaModFix/>
          </a:blip>
          <a:srcRect b="0" l="-709" r="-708" t="0"/>
          <a:stretch/>
        </p:blipFill>
        <p:spPr>
          <a:xfrm>
            <a:off x="8445240" y="1447560"/>
            <a:ext cx="304200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"/>
          <p:cNvSpPr/>
          <p:nvPr/>
        </p:nvSpPr>
        <p:spPr>
          <a:xfrm>
            <a:off x="9074520" y="1734480"/>
            <a:ext cx="244656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600"/>
              <a:buFont typeface="Noto Sans KR"/>
              <a:buNone/>
            </a:pPr>
            <a:r>
              <a:rPr b="1" i="0" lang="en-US" sz="16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이주학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9074520" y="2292480"/>
            <a:ext cx="24465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ArUco 마커 </a:t>
            </a: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정렬 </a:t>
            </a: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9074520" y="250560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정렬 후 이동 로직 개발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571680" y="3810240"/>
            <a:ext cx="3562200" cy="2571840"/>
          </a:xfrm>
          <a:prstGeom prst="roundRect">
            <a:avLst>
              <a:gd fmla="val 1580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3" name="Google Shape;283;p6"/>
          <p:cNvPicPr preferRelativeResize="0"/>
          <p:nvPr/>
        </p:nvPicPr>
        <p:blipFill rotWithShape="1">
          <a:blip r:embed="rId4">
            <a:alphaModFix/>
          </a:blip>
          <a:srcRect b="0" l="-314" r="-313" t="0"/>
          <a:stretch/>
        </p:blipFill>
        <p:spPr>
          <a:xfrm>
            <a:off x="580680" y="3819600"/>
            <a:ext cx="38160" cy="255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"/>
          <p:cNvSpPr/>
          <p:nvPr/>
        </p:nvSpPr>
        <p:spPr>
          <a:xfrm>
            <a:off x="819360" y="4058280"/>
            <a:ext cx="571320" cy="571320"/>
          </a:xfrm>
          <a:prstGeom prst="ellipse">
            <a:avLst/>
          </a:prstGeom>
          <a:solidFill>
            <a:srgbClr val="F5E6D3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5" name="Google Shape;28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8160" y="4209840"/>
            <a:ext cx="333360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"/>
          <p:cNvSpPr/>
          <p:nvPr/>
        </p:nvSpPr>
        <p:spPr>
          <a:xfrm>
            <a:off x="1581120" y="4497120"/>
            <a:ext cx="244656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600"/>
              <a:buFont typeface="Noto Sans KR"/>
              <a:buNone/>
            </a:pPr>
            <a:r>
              <a:rPr b="1" i="0" lang="en-US" sz="16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박지훈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"/>
          <p:cNvSpPr/>
          <p:nvPr/>
        </p:nvSpPr>
        <p:spPr>
          <a:xfrm>
            <a:off x="1571760" y="536544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시나리오 객체 학습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"/>
          <p:cNvSpPr/>
          <p:nvPr/>
        </p:nvSpPr>
        <p:spPr>
          <a:xfrm>
            <a:off x="4317840" y="3810240"/>
            <a:ext cx="3562200" cy="2571840"/>
          </a:xfrm>
          <a:prstGeom prst="roundRect">
            <a:avLst>
              <a:gd fmla="val 1580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9" name="Google Shape;289;p6"/>
          <p:cNvPicPr preferRelativeResize="0"/>
          <p:nvPr/>
        </p:nvPicPr>
        <p:blipFill rotWithShape="1">
          <a:blip r:embed="rId4">
            <a:alphaModFix/>
          </a:blip>
          <a:srcRect b="0" l="-314" r="-313" t="0"/>
          <a:stretch/>
        </p:blipFill>
        <p:spPr>
          <a:xfrm>
            <a:off x="4327920" y="3819600"/>
            <a:ext cx="38160" cy="255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"/>
          <p:cNvSpPr/>
          <p:nvPr/>
        </p:nvSpPr>
        <p:spPr>
          <a:xfrm>
            <a:off x="4565520" y="4058280"/>
            <a:ext cx="571320" cy="571320"/>
          </a:xfrm>
          <a:prstGeom prst="ellipse">
            <a:avLst/>
          </a:prstGeom>
          <a:solidFill>
            <a:srgbClr val="F5E6D3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1" name="Google Shape;291;p6"/>
          <p:cNvPicPr preferRelativeResize="0"/>
          <p:nvPr/>
        </p:nvPicPr>
        <p:blipFill rotWithShape="1">
          <a:blip r:embed="rId9">
            <a:alphaModFix/>
          </a:blip>
          <a:srcRect b="0" l="-709" r="-708" t="0"/>
          <a:stretch/>
        </p:blipFill>
        <p:spPr>
          <a:xfrm>
            <a:off x="4699080" y="4209840"/>
            <a:ext cx="304200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/>
          <p:nvPr/>
        </p:nvSpPr>
        <p:spPr>
          <a:xfrm>
            <a:off x="5327280" y="4497120"/>
            <a:ext cx="244656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600"/>
              <a:buFont typeface="Noto Sans KR"/>
              <a:buNone/>
            </a:pPr>
            <a:r>
              <a:rPr b="1" i="0" lang="en-US" sz="16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손경만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5327280" y="505404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협업 시나리오 통합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5327280" y="526788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다중 로봇 교통 관제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6"/>
          <p:cNvSpPr/>
          <p:nvPr/>
        </p:nvSpPr>
        <p:spPr>
          <a:xfrm>
            <a:off x="5327280" y="548100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터틀봇 기본 </a:t>
            </a: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이동</a:t>
            </a: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 시나리오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8064000" y="3810240"/>
            <a:ext cx="3562200" cy="2571840"/>
          </a:xfrm>
          <a:prstGeom prst="roundRect">
            <a:avLst>
              <a:gd fmla="val 1580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7" name="Google Shape;297;p6"/>
          <p:cNvPicPr preferRelativeResize="0"/>
          <p:nvPr/>
        </p:nvPicPr>
        <p:blipFill rotWithShape="1">
          <a:blip r:embed="rId4">
            <a:alphaModFix/>
          </a:blip>
          <a:srcRect b="0" l="-314" r="-313" t="0"/>
          <a:stretch/>
        </p:blipFill>
        <p:spPr>
          <a:xfrm>
            <a:off x="8074080" y="3819600"/>
            <a:ext cx="38160" cy="255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"/>
          <p:cNvSpPr/>
          <p:nvPr/>
        </p:nvSpPr>
        <p:spPr>
          <a:xfrm>
            <a:off x="8312040" y="4058280"/>
            <a:ext cx="571320" cy="571320"/>
          </a:xfrm>
          <a:prstGeom prst="ellipse">
            <a:avLst/>
          </a:prstGeom>
          <a:solidFill>
            <a:srgbClr val="F5E6D3"/>
          </a:solidFill>
          <a:ln cap="flat" cmpd="sng" w="2555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9" name="Google Shape;299;p6"/>
          <p:cNvPicPr preferRelativeResize="0"/>
          <p:nvPr/>
        </p:nvPicPr>
        <p:blipFill rotWithShape="1">
          <a:blip r:embed="rId10">
            <a:alphaModFix/>
          </a:blip>
          <a:srcRect b="0" l="-709" r="-708" t="0"/>
          <a:stretch/>
        </p:blipFill>
        <p:spPr>
          <a:xfrm>
            <a:off x="8445240" y="4209840"/>
            <a:ext cx="304200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"/>
          <p:cNvSpPr/>
          <p:nvPr/>
        </p:nvSpPr>
        <p:spPr>
          <a:xfrm>
            <a:off x="9074520" y="4497120"/>
            <a:ext cx="244656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600"/>
              <a:buFont typeface="Noto Sans KR"/>
              <a:buNone/>
            </a:pPr>
            <a:r>
              <a:rPr b="1" i="0" lang="en-US" sz="16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최대혁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9074520" y="4772160"/>
            <a:ext cx="2446560" cy="20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6"/>
          <p:cNvSpPr/>
          <p:nvPr/>
        </p:nvSpPr>
        <p:spPr>
          <a:xfrm>
            <a:off x="9049680" y="498708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모니터링 UI 개발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"/>
          <p:cNvSpPr/>
          <p:nvPr/>
        </p:nvSpPr>
        <p:spPr>
          <a:xfrm>
            <a:off x="9074520" y="5267880"/>
            <a:ext cx="24465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ROS2-Web 브릿지 연동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"/>
          <p:cNvSpPr/>
          <p:nvPr/>
        </p:nvSpPr>
        <p:spPr>
          <a:xfrm>
            <a:off x="9074520" y="5481000"/>
            <a:ext cx="24465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qr코드 발행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5E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6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6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"/>
          <p:cNvSpPr/>
          <p:nvPr/>
        </p:nvSpPr>
        <p:spPr>
          <a:xfrm>
            <a:off x="9065520" y="271836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AMR 이동 &amp; 정렬 통합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"/>
          <p:cNvSpPr/>
          <p:nvPr/>
        </p:nvSpPr>
        <p:spPr>
          <a:xfrm>
            <a:off x="1581120" y="512676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웹캠 yolo 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"/>
          <p:cNvSpPr/>
          <p:nvPr/>
        </p:nvSpPr>
        <p:spPr>
          <a:xfrm>
            <a:off x="1571040" y="5572080"/>
            <a:ext cx="254088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임무 분해 및 상태 관리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"/>
          <p:cNvSpPr/>
          <p:nvPr/>
        </p:nvSpPr>
        <p:spPr>
          <a:xfrm>
            <a:off x="9049670" y="5694125"/>
            <a:ext cx="24465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PT 자료 통합 및 제작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"/>
          <p:cNvSpPr/>
          <p:nvPr/>
        </p:nvSpPr>
        <p:spPr>
          <a:xfrm>
            <a:off x="1592895" y="2963885"/>
            <a:ext cx="2541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lang="en-US" sz="10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project document 작성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7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0" name="Google Shape;320;p7"/>
          <p:cNvPicPr preferRelativeResize="0"/>
          <p:nvPr/>
        </p:nvPicPr>
        <p:blipFill rotWithShape="1">
          <a:blip r:embed="rId3">
            <a:alphaModFix amt="40000"/>
          </a:blip>
          <a:srcRect b="-2" l="0" r="0" t="-2"/>
          <a:stretch/>
        </p:blipFill>
        <p:spPr>
          <a:xfrm>
            <a:off x="0" y="0"/>
            <a:ext cx="1219140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7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3238920" y="571680"/>
            <a:ext cx="5714640" cy="57146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7"/>
          <p:cNvSpPr/>
          <p:nvPr/>
        </p:nvSpPr>
        <p:spPr>
          <a:xfrm>
            <a:off x="571675" y="381259"/>
            <a:ext cx="50526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3000"/>
              <a:buFont typeface="Noto Sans KR"/>
              <a:buNone/>
            </a:pPr>
            <a:r>
              <a:rPr b="1" lang="en-US" sz="3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3. 수행 절차</a:t>
            </a:r>
            <a:endParaRPr b="1" sz="3000">
              <a:solidFill>
                <a:srgbClr val="3E272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30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3.1 </a:t>
            </a: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일정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23" name="Google Shape;323;p7"/>
          <p:cNvPicPr preferRelativeResize="0"/>
          <p:nvPr/>
        </p:nvPicPr>
        <p:blipFill rotWithShape="1">
          <a:blip r:embed="rId5">
            <a:alphaModFix/>
          </a:blip>
          <a:srcRect b="-313" l="0" r="0" t="-314"/>
          <a:stretch/>
        </p:blipFill>
        <p:spPr>
          <a:xfrm>
            <a:off x="952920" y="3035880"/>
            <a:ext cx="10286640" cy="38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7"/>
          <p:cNvPicPr preferRelativeResize="0"/>
          <p:nvPr/>
        </p:nvPicPr>
        <p:blipFill rotWithShape="1">
          <a:blip r:embed="rId6">
            <a:alphaModFix amt="80000"/>
          </a:blip>
          <a:srcRect b="-313" l="0" r="0" t="-314"/>
          <a:stretch/>
        </p:blipFill>
        <p:spPr>
          <a:xfrm>
            <a:off x="952920" y="3035880"/>
            <a:ext cx="10164960" cy="38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7"/>
          <p:cNvPicPr preferRelativeResize="0"/>
          <p:nvPr/>
        </p:nvPicPr>
        <p:blipFill rotWithShape="1">
          <a:blip r:embed="rId7">
            <a:alphaModFix/>
          </a:blip>
          <a:srcRect b="-539" l="0" r="0" t="-540"/>
          <a:stretch/>
        </p:blipFill>
        <p:spPr>
          <a:xfrm>
            <a:off x="1231560" y="2559240"/>
            <a:ext cx="78048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7"/>
          <p:cNvSpPr/>
          <p:nvPr/>
        </p:nvSpPr>
        <p:spPr>
          <a:xfrm>
            <a:off x="1231560" y="2559240"/>
            <a:ext cx="780480" cy="294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7"/>
          <p:cNvSpPr/>
          <p:nvPr/>
        </p:nvSpPr>
        <p:spPr>
          <a:xfrm>
            <a:off x="1231560" y="2559240"/>
            <a:ext cx="781560" cy="29484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D1 – D2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761760" y="3420720"/>
            <a:ext cx="1714320" cy="1742400"/>
          </a:xfrm>
          <a:prstGeom prst="roundRect">
            <a:avLst>
              <a:gd fmla="val 3556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9" name="Google Shape;32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5160" y="3620880"/>
            <a:ext cx="228240" cy="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"/>
          <p:cNvSpPr/>
          <p:nvPr/>
        </p:nvSpPr>
        <p:spPr>
          <a:xfrm>
            <a:off x="1066320" y="4078080"/>
            <a:ext cx="1108800" cy="21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분석 및 설계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1018800" y="4372560"/>
            <a:ext cx="120924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분석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아키텍처 설계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기자재 선정 및 발주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1505160" y="2963520"/>
            <a:ext cx="228240" cy="228240"/>
          </a:xfrm>
          <a:prstGeom prst="ellipse">
            <a:avLst/>
          </a:prstGeom>
          <a:solidFill>
            <a:srgbClr val="FFF8F0"/>
          </a:solidFill>
          <a:ln cap="flat" cmpd="sng" w="5075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3" name="Google Shape;333;p7"/>
          <p:cNvPicPr preferRelativeResize="0"/>
          <p:nvPr/>
        </p:nvPicPr>
        <p:blipFill rotWithShape="1">
          <a:blip r:embed="rId9">
            <a:alphaModFix/>
          </a:blip>
          <a:srcRect b="-83" l="0" r="0" t="-83"/>
          <a:stretch/>
        </p:blipFill>
        <p:spPr>
          <a:xfrm>
            <a:off x="3637440" y="2559240"/>
            <a:ext cx="44784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"/>
          <p:cNvSpPr/>
          <p:nvPr/>
        </p:nvSpPr>
        <p:spPr>
          <a:xfrm>
            <a:off x="3637440" y="2559240"/>
            <a:ext cx="447840" cy="294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7"/>
          <p:cNvSpPr/>
          <p:nvPr/>
        </p:nvSpPr>
        <p:spPr>
          <a:xfrm>
            <a:off x="3637440" y="2559240"/>
            <a:ext cx="447840" cy="29484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D3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3000240" y="3420720"/>
            <a:ext cx="1714320" cy="1742400"/>
          </a:xfrm>
          <a:prstGeom prst="roundRect">
            <a:avLst>
              <a:gd fmla="val 3556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7" name="Google Shape;337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5120" y="3620880"/>
            <a:ext cx="304200" cy="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"/>
          <p:cNvSpPr/>
          <p:nvPr/>
        </p:nvSpPr>
        <p:spPr>
          <a:xfrm>
            <a:off x="3300120" y="4078080"/>
            <a:ext cx="1120680" cy="21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핵심기술 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3253320" y="4372560"/>
            <a:ext cx="120924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SLAM 맵핑 테스트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ArUco 인식 알고리즘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센서 데이터 연동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40" name="Google Shape;340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43640" y="2963520"/>
            <a:ext cx="228240" cy="22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1" name="Google Shape;341;p7"/>
          <p:cNvPicPr preferRelativeResize="0"/>
          <p:nvPr/>
        </p:nvPicPr>
        <p:blipFill rotWithShape="1">
          <a:blip r:embed="rId9">
            <a:alphaModFix/>
          </a:blip>
          <a:srcRect b="-83" l="0" r="0" t="-83"/>
          <a:stretch/>
        </p:blipFill>
        <p:spPr>
          <a:xfrm>
            <a:off x="5875920" y="2559240"/>
            <a:ext cx="44784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"/>
          <p:cNvSpPr/>
          <p:nvPr/>
        </p:nvSpPr>
        <p:spPr>
          <a:xfrm>
            <a:off x="5875920" y="2559240"/>
            <a:ext cx="447840" cy="294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7"/>
          <p:cNvSpPr/>
          <p:nvPr/>
        </p:nvSpPr>
        <p:spPr>
          <a:xfrm>
            <a:off x="5875920" y="2559240"/>
            <a:ext cx="447840" cy="29484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D4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5238720" y="3420720"/>
            <a:ext cx="1714320" cy="1742400"/>
          </a:xfrm>
          <a:prstGeom prst="roundRect">
            <a:avLst>
              <a:gd fmla="val 3556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5" name="Google Shape;345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43600" y="3620880"/>
            <a:ext cx="304200" cy="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"/>
          <p:cNvSpPr/>
          <p:nvPr/>
        </p:nvSpPr>
        <p:spPr>
          <a:xfrm>
            <a:off x="5596200" y="4078080"/>
            <a:ext cx="1000800" cy="21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통합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5614560" y="4372560"/>
            <a:ext cx="97164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로봇 제어기 구현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통합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웹 대시보드 구축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5982120" y="2963520"/>
            <a:ext cx="228240" cy="228240"/>
          </a:xfrm>
          <a:prstGeom prst="ellipse">
            <a:avLst/>
          </a:prstGeom>
          <a:solidFill>
            <a:srgbClr val="FFF8F0"/>
          </a:solidFill>
          <a:ln cap="flat" cmpd="sng" w="5075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9" name="Google Shape;349;p7"/>
          <p:cNvPicPr preferRelativeResize="0"/>
          <p:nvPr/>
        </p:nvPicPr>
        <p:blipFill rotWithShape="1">
          <a:blip r:embed="rId9">
            <a:alphaModFix/>
          </a:blip>
          <a:srcRect b="-83" l="0" r="0" t="-83"/>
          <a:stretch/>
        </p:blipFill>
        <p:spPr>
          <a:xfrm>
            <a:off x="8114400" y="2559240"/>
            <a:ext cx="44784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"/>
          <p:cNvSpPr/>
          <p:nvPr/>
        </p:nvSpPr>
        <p:spPr>
          <a:xfrm>
            <a:off x="8114400" y="2559240"/>
            <a:ext cx="447840" cy="294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"/>
          <p:cNvSpPr/>
          <p:nvPr/>
        </p:nvSpPr>
        <p:spPr>
          <a:xfrm>
            <a:off x="8114400" y="2559240"/>
            <a:ext cx="447840" cy="29484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D5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7477200" y="3420720"/>
            <a:ext cx="1714320" cy="1742400"/>
          </a:xfrm>
          <a:prstGeom prst="roundRect">
            <a:avLst>
              <a:gd fmla="val 3556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3" name="Google Shape;35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82080" y="3620880"/>
            <a:ext cx="304200" cy="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"/>
          <p:cNvSpPr/>
          <p:nvPr/>
        </p:nvSpPr>
        <p:spPr>
          <a:xfrm>
            <a:off x="7659000" y="4078080"/>
            <a:ext cx="1358280" cy="21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시나리오 테스트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"/>
          <p:cNvSpPr/>
          <p:nvPr/>
        </p:nvSpPr>
        <p:spPr>
          <a:xfrm>
            <a:off x="7655400" y="4372560"/>
            <a:ext cx="136224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피킹/운반 전체 공정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다중 로봇 교차로 테스트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예외 상황 처리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7"/>
          <p:cNvSpPr/>
          <p:nvPr/>
        </p:nvSpPr>
        <p:spPr>
          <a:xfrm>
            <a:off x="8220600" y="2963520"/>
            <a:ext cx="228240" cy="228240"/>
          </a:xfrm>
          <a:prstGeom prst="ellipse">
            <a:avLst/>
          </a:prstGeom>
          <a:solidFill>
            <a:srgbClr val="FFF8F0"/>
          </a:solidFill>
          <a:ln cap="flat" cmpd="sng" w="50750">
            <a:solidFill>
              <a:srgbClr val="8B73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7" name="Google Shape;357;p7"/>
          <p:cNvPicPr preferRelativeResize="0"/>
          <p:nvPr/>
        </p:nvPicPr>
        <p:blipFill rotWithShape="1">
          <a:blip r:embed="rId9">
            <a:alphaModFix/>
          </a:blip>
          <a:srcRect b="-83" l="0" r="0" t="-83"/>
          <a:stretch/>
        </p:blipFill>
        <p:spPr>
          <a:xfrm>
            <a:off x="10352880" y="2559240"/>
            <a:ext cx="44784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7"/>
          <p:cNvSpPr/>
          <p:nvPr/>
        </p:nvSpPr>
        <p:spPr>
          <a:xfrm>
            <a:off x="10352880" y="2559240"/>
            <a:ext cx="447840" cy="294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7"/>
          <p:cNvSpPr/>
          <p:nvPr/>
        </p:nvSpPr>
        <p:spPr>
          <a:xfrm>
            <a:off x="10352880" y="2559240"/>
            <a:ext cx="447840" cy="294840"/>
          </a:xfrm>
          <a:prstGeom prst="rect">
            <a:avLst/>
          </a:prstGeom>
          <a:noFill/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D6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"/>
          <p:cNvSpPr/>
          <p:nvPr/>
        </p:nvSpPr>
        <p:spPr>
          <a:xfrm>
            <a:off x="9715680" y="3420720"/>
            <a:ext cx="1714320" cy="1742400"/>
          </a:xfrm>
          <a:prstGeom prst="roundRect">
            <a:avLst>
              <a:gd fmla="val 3556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1" name="Google Shape;361;p7"/>
          <p:cNvPicPr preferRelativeResize="0"/>
          <p:nvPr/>
        </p:nvPicPr>
        <p:blipFill rotWithShape="1">
          <a:blip r:embed="rId14">
            <a:alphaModFix/>
          </a:blip>
          <a:srcRect b="0" l="-134" r="-134" t="0"/>
          <a:stretch/>
        </p:blipFill>
        <p:spPr>
          <a:xfrm>
            <a:off x="10439640" y="3620880"/>
            <a:ext cx="266760" cy="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"/>
          <p:cNvSpPr/>
          <p:nvPr/>
        </p:nvSpPr>
        <p:spPr>
          <a:xfrm>
            <a:off x="10019160" y="4078080"/>
            <a:ext cx="1108800" cy="21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300"/>
              <a:buFont typeface="Noto Sans KR"/>
              <a:buNone/>
            </a:pPr>
            <a:r>
              <a:rPr b="1" i="0" lang="en-US" sz="15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검증 및 발표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"/>
          <p:cNvSpPr/>
          <p:nvPr/>
        </p:nvSpPr>
        <p:spPr>
          <a:xfrm>
            <a:off x="10091160" y="4372560"/>
            <a:ext cx="97164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성능 검증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데모 시연 리허설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4C41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6D4C41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결과 발표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"/>
          <p:cNvSpPr/>
          <p:nvPr/>
        </p:nvSpPr>
        <p:spPr>
          <a:xfrm>
            <a:off x="10459080" y="2963520"/>
            <a:ext cx="228240" cy="228240"/>
          </a:xfrm>
          <a:prstGeom prst="ellipse">
            <a:avLst/>
          </a:prstGeom>
          <a:solidFill>
            <a:srgbClr val="FFF8F0"/>
          </a:solidFill>
          <a:ln cap="flat" cmpd="sng" w="50750">
            <a:solidFill>
              <a:srgbClr val="D4A5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7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7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7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c68b25a8a2_5_0"/>
          <p:cNvSpPr/>
          <p:nvPr/>
        </p:nvSpPr>
        <p:spPr>
          <a:xfrm>
            <a:off x="0" y="0"/>
            <a:ext cx="12191400" cy="685770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c68b25a8a2_5_0"/>
          <p:cNvSpPr/>
          <p:nvPr/>
        </p:nvSpPr>
        <p:spPr>
          <a:xfrm>
            <a:off x="0" y="-78350"/>
            <a:ext cx="12191400" cy="685770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5" name="Google Shape;375;g3c68b25a8a2_5_0"/>
          <p:cNvPicPr preferRelativeResize="0"/>
          <p:nvPr/>
        </p:nvPicPr>
        <p:blipFill rotWithShape="1">
          <a:blip r:embed="rId3">
            <a:alphaModFix amt="4000"/>
          </a:blip>
          <a:srcRect b="0" l="-80" r="-80" t="0"/>
          <a:stretch/>
        </p:blipFill>
        <p:spPr>
          <a:xfrm>
            <a:off x="952920" y="318960"/>
            <a:ext cx="321912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c68b25a8a2_5_0"/>
          <p:cNvSpPr/>
          <p:nvPr/>
        </p:nvSpPr>
        <p:spPr>
          <a:xfrm>
            <a:off x="571680" y="381240"/>
            <a:ext cx="3682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3000"/>
              <a:buFont typeface="Noto Sans KR"/>
              <a:buNone/>
            </a:pPr>
            <a:r>
              <a:rPr b="1" lang="en-US" sz="2000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3.2 시스템 개요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3c68b25a8a2_5_0"/>
          <p:cNvSpPr/>
          <p:nvPr/>
        </p:nvSpPr>
        <p:spPr>
          <a:xfrm>
            <a:off x="771840" y="1266480"/>
            <a:ext cx="646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c68b25a8a2_5_0"/>
          <p:cNvSpPr/>
          <p:nvPr/>
        </p:nvSpPr>
        <p:spPr>
          <a:xfrm>
            <a:off x="1257480" y="4834440"/>
            <a:ext cx="12570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c68b25a8a2_5_0"/>
          <p:cNvSpPr/>
          <p:nvPr/>
        </p:nvSpPr>
        <p:spPr>
          <a:xfrm>
            <a:off x="4701960" y="1266480"/>
            <a:ext cx="646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c68b25a8a2_5_0"/>
          <p:cNvSpPr/>
          <p:nvPr/>
        </p:nvSpPr>
        <p:spPr>
          <a:xfrm>
            <a:off x="8632800" y="1266480"/>
            <a:ext cx="646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c68b25a8a2_5_0"/>
          <p:cNvSpPr/>
          <p:nvPr/>
        </p:nvSpPr>
        <p:spPr>
          <a:xfrm>
            <a:off x="0" y="6476760"/>
            <a:ext cx="12191400" cy="381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c68b25a8a2_5_0"/>
          <p:cNvSpPr/>
          <p:nvPr/>
        </p:nvSpPr>
        <p:spPr>
          <a:xfrm>
            <a:off x="0" y="6476760"/>
            <a:ext cx="12191400" cy="870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c68b25a8a2_5_0"/>
          <p:cNvSpPr/>
          <p:nvPr/>
        </p:nvSpPr>
        <p:spPr>
          <a:xfrm>
            <a:off x="571680" y="6575400"/>
            <a:ext cx="25617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c68b25a8a2_5_0"/>
          <p:cNvSpPr/>
          <p:nvPr/>
        </p:nvSpPr>
        <p:spPr>
          <a:xfrm>
            <a:off x="4440188" y="1928850"/>
            <a:ext cx="1195500" cy="117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robot4</a:t>
            </a:r>
            <a:endParaRPr/>
          </a:p>
        </p:txBody>
      </p:sp>
      <p:sp>
        <p:nvSpPr>
          <p:cNvPr id="385" name="Google Shape;385;g3c68b25a8a2_5_0"/>
          <p:cNvSpPr/>
          <p:nvPr/>
        </p:nvSpPr>
        <p:spPr>
          <a:xfrm>
            <a:off x="4440188" y="3547275"/>
            <a:ext cx="1195500" cy="117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robot5</a:t>
            </a:r>
            <a:endParaRPr/>
          </a:p>
        </p:txBody>
      </p:sp>
      <p:sp>
        <p:nvSpPr>
          <p:cNvPr id="386" name="Google Shape;386;g3c68b25a8a2_5_0"/>
          <p:cNvSpPr/>
          <p:nvPr/>
        </p:nvSpPr>
        <p:spPr>
          <a:xfrm>
            <a:off x="6157688" y="2189950"/>
            <a:ext cx="866100" cy="5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025" lIns="75025" spcFirstLastPara="1" rIns="75025" wrap="square" tIns="75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8"/>
          </a:p>
        </p:txBody>
      </p:sp>
      <p:sp>
        <p:nvSpPr>
          <p:cNvPr id="387" name="Google Shape;387;g3c68b25a8a2_5_0"/>
          <p:cNvSpPr/>
          <p:nvPr/>
        </p:nvSpPr>
        <p:spPr>
          <a:xfrm>
            <a:off x="9538250" y="4201050"/>
            <a:ext cx="1689600" cy="9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c68b25a8a2_5_0"/>
          <p:cNvSpPr/>
          <p:nvPr/>
        </p:nvSpPr>
        <p:spPr>
          <a:xfrm>
            <a:off x="2105076" y="2083125"/>
            <a:ext cx="1431300" cy="9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pick-up line 1</a:t>
            </a:r>
            <a:endParaRPr/>
          </a:p>
        </p:txBody>
      </p:sp>
      <p:sp>
        <p:nvSpPr>
          <p:cNvPr id="389" name="Google Shape;389;g3c68b25a8a2_5_0"/>
          <p:cNvSpPr/>
          <p:nvPr/>
        </p:nvSpPr>
        <p:spPr>
          <a:xfrm>
            <a:off x="2105050" y="3617925"/>
            <a:ext cx="1431300" cy="9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pick-up line 2</a:t>
            </a:r>
            <a:endParaRPr/>
          </a:p>
        </p:txBody>
      </p:sp>
      <p:sp>
        <p:nvSpPr>
          <p:cNvPr id="390" name="Google Shape;390;g3c68b25a8a2_5_0"/>
          <p:cNvSpPr/>
          <p:nvPr/>
        </p:nvSpPr>
        <p:spPr>
          <a:xfrm>
            <a:off x="9538250" y="2543588"/>
            <a:ext cx="1689600" cy="9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c68b25a8a2_5_0"/>
          <p:cNvSpPr/>
          <p:nvPr/>
        </p:nvSpPr>
        <p:spPr>
          <a:xfrm>
            <a:off x="9510163" y="1020050"/>
            <a:ext cx="1689600" cy="9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c68b25a8a2_5_0"/>
          <p:cNvSpPr/>
          <p:nvPr/>
        </p:nvSpPr>
        <p:spPr>
          <a:xfrm>
            <a:off x="3996651" y="2267775"/>
            <a:ext cx="376200" cy="1899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c68b25a8a2_5_0"/>
          <p:cNvSpPr/>
          <p:nvPr/>
        </p:nvSpPr>
        <p:spPr>
          <a:xfrm rot="-5400548">
            <a:off x="4938042" y="2954925"/>
            <a:ext cx="1880400" cy="4848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c68b25a8a2_5_0"/>
          <p:cNvSpPr/>
          <p:nvPr/>
        </p:nvSpPr>
        <p:spPr>
          <a:xfrm>
            <a:off x="452651" y="2257125"/>
            <a:ext cx="1130400" cy="63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QR</a:t>
            </a:r>
            <a:endParaRPr/>
          </a:p>
        </p:txBody>
      </p:sp>
      <p:sp>
        <p:nvSpPr>
          <p:cNvPr id="395" name="Google Shape;395;g3c68b25a8a2_5_0"/>
          <p:cNvSpPr/>
          <p:nvPr/>
        </p:nvSpPr>
        <p:spPr>
          <a:xfrm>
            <a:off x="452651" y="3819375"/>
            <a:ext cx="1130400" cy="63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QR</a:t>
            </a:r>
            <a:endParaRPr/>
          </a:p>
        </p:txBody>
      </p:sp>
      <p:sp>
        <p:nvSpPr>
          <p:cNvPr id="396" name="Google Shape;396;g3c68b25a8a2_5_0"/>
          <p:cNvSpPr/>
          <p:nvPr/>
        </p:nvSpPr>
        <p:spPr>
          <a:xfrm>
            <a:off x="1672805" y="2352375"/>
            <a:ext cx="376200" cy="44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c68b25a8a2_5_0"/>
          <p:cNvSpPr/>
          <p:nvPr/>
        </p:nvSpPr>
        <p:spPr>
          <a:xfrm>
            <a:off x="1679263" y="3914625"/>
            <a:ext cx="376200" cy="44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c68b25a8a2_5_0"/>
          <p:cNvSpPr txBox="1"/>
          <p:nvPr/>
        </p:nvSpPr>
        <p:spPr>
          <a:xfrm>
            <a:off x="4284753" y="3106137"/>
            <a:ext cx="1551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각 라인 박스 개수 확인 </a:t>
            </a:r>
            <a:r>
              <a:rPr lang="en-US" sz="900"/>
              <a:t>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대기 없으면 타 라인 지원</a:t>
            </a:r>
            <a:endParaRPr sz="900"/>
          </a:p>
        </p:txBody>
      </p:sp>
      <p:sp>
        <p:nvSpPr>
          <p:cNvPr id="399" name="Google Shape;399;g3c68b25a8a2_5_0"/>
          <p:cNvSpPr/>
          <p:nvPr/>
        </p:nvSpPr>
        <p:spPr>
          <a:xfrm>
            <a:off x="7231560" y="3721725"/>
            <a:ext cx="1004700" cy="7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대기장소</a:t>
            </a:r>
            <a:endParaRPr/>
          </a:p>
        </p:txBody>
      </p:sp>
      <p:sp>
        <p:nvSpPr>
          <p:cNvPr id="400" name="Google Shape;400;g3c68b25a8a2_5_0"/>
          <p:cNvSpPr/>
          <p:nvPr/>
        </p:nvSpPr>
        <p:spPr>
          <a:xfrm>
            <a:off x="6137975" y="3848927"/>
            <a:ext cx="866100" cy="5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025" lIns="75025" spcFirstLastPara="1" rIns="75025" wrap="square" tIns="75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8"/>
          </a:p>
        </p:txBody>
      </p:sp>
      <p:sp>
        <p:nvSpPr>
          <p:cNvPr id="401" name="Google Shape;401;g3c68b25a8a2_5_0"/>
          <p:cNvSpPr/>
          <p:nvPr/>
        </p:nvSpPr>
        <p:spPr>
          <a:xfrm rot="-2356583">
            <a:off x="8477706" y="1721532"/>
            <a:ext cx="835937" cy="5022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400" lIns="72400" spcFirstLastPara="1" rIns="72400" wrap="square" tIns="72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/>
          </a:p>
        </p:txBody>
      </p:sp>
      <p:sp>
        <p:nvSpPr>
          <p:cNvPr id="402" name="Google Shape;402;g3c68b25a8a2_5_0"/>
          <p:cNvSpPr/>
          <p:nvPr/>
        </p:nvSpPr>
        <p:spPr>
          <a:xfrm rot="1233">
            <a:off x="8516056" y="2830418"/>
            <a:ext cx="836100" cy="50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400" lIns="72400" spcFirstLastPara="1" rIns="72400" wrap="square" tIns="72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/>
          </a:p>
        </p:txBody>
      </p:sp>
      <p:sp>
        <p:nvSpPr>
          <p:cNvPr id="403" name="Google Shape;403;g3c68b25a8a2_5_0"/>
          <p:cNvSpPr/>
          <p:nvPr/>
        </p:nvSpPr>
        <p:spPr>
          <a:xfrm rot="1668961">
            <a:off x="8477784" y="4080617"/>
            <a:ext cx="835773" cy="5022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400" lIns="72400" spcFirstLastPara="1" rIns="72400" wrap="square" tIns="72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/>
          </a:p>
        </p:txBody>
      </p:sp>
      <p:sp>
        <p:nvSpPr>
          <p:cNvPr id="404" name="Google Shape;404;g3c68b25a8a2_5_0"/>
          <p:cNvSpPr/>
          <p:nvPr/>
        </p:nvSpPr>
        <p:spPr>
          <a:xfrm>
            <a:off x="7188063" y="2002250"/>
            <a:ext cx="1004700" cy="7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대기장소</a:t>
            </a:r>
            <a:endParaRPr/>
          </a:p>
        </p:txBody>
      </p:sp>
      <p:sp>
        <p:nvSpPr>
          <p:cNvPr id="405" name="Google Shape;405;g3c68b25a8a2_5_0"/>
          <p:cNvSpPr txBox="1"/>
          <p:nvPr/>
        </p:nvSpPr>
        <p:spPr>
          <a:xfrm>
            <a:off x="9828225" y="1278950"/>
            <a:ext cx="6012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1번</a:t>
            </a:r>
            <a:endParaRPr sz="1800"/>
          </a:p>
        </p:txBody>
      </p:sp>
      <p:sp>
        <p:nvSpPr>
          <p:cNvPr id="406" name="Google Shape;406;g3c68b25a8a2_5_0"/>
          <p:cNvSpPr txBox="1"/>
          <p:nvPr/>
        </p:nvSpPr>
        <p:spPr>
          <a:xfrm>
            <a:off x="9828225" y="2774600"/>
            <a:ext cx="6012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r>
              <a:rPr lang="en-US" sz="1800"/>
              <a:t>번</a:t>
            </a:r>
            <a:endParaRPr sz="1800"/>
          </a:p>
        </p:txBody>
      </p:sp>
      <p:sp>
        <p:nvSpPr>
          <p:cNvPr id="407" name="Google Shape;407;g3c68b25a8a2_5_0"/>
          <p:cNvSpPr txBox="1"/>
          <p:nvPr/>
        </p:nvSpPr>
        <p:spPr>
          <a:xfrm>
            <a:off x="9801825" y="4432050"/>
            <a:ext cx="6012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r>
              <a:rPr lang="en-US" sz="1800"/>
              <a:t>번</a:t>
            </a:r>
            <a:endParaRPr sz="1800"/>
          </a:p>
        </p:txBody>
      </p:sp>
      <p:sp>
        <p:nvSpPr>
          <p:cNvPr id="408" name="Google Shape;408;g3c68b25a8a2_5_0"/>
          <p:cNvSpPr/>
          <p:nvPr/>
        </p:nvSpPr>
        <p:spPr>
          <a:xfrm rot="5704012">
            <a:off x="6402632" y="2274701"/>
            <a:ext cx="866185" cy="6550393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c68b25a8a2_5_0"/>
          <p:cNvSpPr/>
          <p:nvPr/>
        </p:nvSpPr>
        <p:spPr>
          <a:xfrm flipH="1" rot="4846383">
            <a:off x="6005110" y="-2538701"/>
            <a:ext cx="864384" cy="6874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c68b25a8a2_5_0"/>
          <p:cNvSpPr txBox="1"/>
          <p:nvPr/>
        </p:nvSpPr>
        <p:spPr>
          <a:xfrm>
            <a:off x="10582600" y="959850"/>
            <a:ext cx="48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정렬</a:t>
            </a:r>
            <a:endParaRPr sz="1100"/>
          </a:p>
        </p:txBody>
      </p:sp>
      <p:sp>
        <p:nvSpPr>
          <p:cNvPr id="411" name="Google Shape;411;g3c68b25a8a2_5_0"/>
          <p:cNvSpPr txBox="1"/>
          <p:nvPr/>
        </p:nvSpPr>
        <p:spPr>
          <a:xfrm>
            <a:off x="10593827" y="2492297"/>
            <a:ext cx="48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정렬</a:t>
            </a:r>
            <a:endParaRPr sz="1100"/>
          </a:p>
        </p:txBody>
      </p:sp>
      <p:sp>
        <p:nvSpPr>
          <p:cNvPr id="412" name="Google Shape;412;g3c68b25a8a2_5_0"/>
          <p:cNvSpPr txBox="1"/>
          <p:nvPr/>
        </p:nvSpPr>
        <p:spPr>
          <a:xfrm>
            <a:off x="10576988" y="4143135"/>
            <a:ext cx="48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정렬</a:t>
            </a:r>
            <a:endParaRPr sz="1100"/>
          </a:p>
        </p:txBody>
      </p:sp>
      <p:pic>
        <p:nvPicPr>
          <p:cNvPr id="413" name="Google Shape;413;g3c68b25a8a2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8950" y="1267150"/>
            <a:ext cx="601200" cy="6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c68b25a8a2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5773" y="2800125"/>
            <a:ext cx="601200" cy="603047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5" name="Google Shape;415;g3c68b25a8a2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35774" y="4453575"/>
            <a:ext cx="601200" cy="60304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c68b25a8a2_5_0"/>
          <p:cNvSpPr/>
          <p:nvPr/>
        </p:nvSpPr>
        <p:spPr>
          <a:xfrm>
            <a:off x="496074" y="5254325"/>
            <a:ext cx="2994900" cy="1110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monitoring</a:t>
            </a:r>
            <a:endParaRPr/>
          </a:p>
        </p:txBody>
      </p:sp>
      <p:sp>
        <p:nvSpPr>
          <p:cNvPr id="417" name="Google Shape;417;g3c68b25a8a2_5_0"/>
          <p:cNvSpPr txBox="1"/>
          <p:nvPr/>
        </p:nvSpPr>
        <p:spPr>
          <a:xfrm>
            <a:off x="6940863" y="3106125"/>
            <a:ext cx="1582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상대 로봇 작업 위치 확인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겹칠경우 대기</a:t>
            </a:r>
            <a:endParaRPr sz="900"/>
          </a:p>
        </p:txBody>
      </p:sp>
      <p:sp>
        <p:nvSpPr>
          <p:cNvPr id="418" name="Google Shape;418;g3c68b25a8a2_5_0"/>
          <p:cNvSpPr/>
          <p:nvPr/>
        </p:nvSpPr>
        <p:spPr>
          <a:xfrm>
            <a:off x="223450" y="1625700"/>
            <a:ext cx="6034500" cy="35166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c68b25a8a2_5_0"/>
          <p:cNvSpPr txBox="1"/>
          <p:nvPr/>
        </p:nvSpPr>
        <p:spPr>
          <a:xfrm>
            <a:off x="997553" y="1008462"/>
            <a:ext cx="1551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20" name="Google Shape;420;g3c68b25a8a2_5_0"/>
          <p:cNvSpPr/>
          <p:nvPr/>
        </p:nvSpPr>
        <p:spPr>
          <a:xfrm>
            <a:off x="6667600" y="597250"/>
            <a:ext cx="4942800" cy="51243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3F4F6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8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8F0"/>
          </a:solidFill>
          <a:ln cap="flat" cmpd="sng" w="12600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8" name="Google Shape;428;p8"/>
          <p:cNvPicPr preferRelativeResize="0"/>
          <p:nvPr/>
        </p:nvPicPr>
        <p:blipFill rotWithShape="1">
          <a:blip r:embed="rId3">
            <a:alphaModFix amt="4000"/>
          </a:blip>
          <a:srcRect b="0" l="-77" r="-77" t="0"/>
          <a:stretch/>
        </p:blipFill>
        <p:spPr>
          <a:xfrm>
            <a:off x="952920" y="318960"/>
            <a:ext cx="321912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8"/>
          <p:cNvPicPr preferRelativeResize="0"/>
          <p:nvPr/>
        </p:nvPicPr>
        <p:blipFill rotWithShape="1">
          <a:blip r:embed="rId4">
            <a:alphaModFix amt="4000"/>
          </a:blip>
          <a:srcRect b="0" l="-77" r="-77" t="0"/>
          <a:stretch/>
        </p:blipFill>
        <p:spPr>
          <a:xfrm>
            <a:off x="8020080" y="4033440"/>
            <a:ext cx="321912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0" name="Google Shape;430;p8"/>
          <p:cNvPicPr preferRelativeResize="0"/>
          <p:nvPr/>
        </p:nvPicPr>
        <p:blipFill rotWithShape="1">
          <a:blip r:embed="rId5">
            <a:alphaModFix amt="2000"/>
          </a:blip>
          <a:srcRect b="0" l="0" r="0" t="0"/>
          <a:stretch/>
        </p:blipFill>
        <p:spPr>
          <a:xfrm>
            <a:off x="3119040" y="1338840"/>
            <a:ext cx="5952240" cy="476172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8"/>
          <p:cNvSpPr/>
          <p:nvPr/>
        </p:nvSpPr>
        <p:spPr>
          <a:xfrm>
            <a:off x="571680" y="381240"/>
            <a:ext cx="3682800" cy="380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1000"/>
              <a:buFont typeface="Noto Sans KR"/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3.3 파트별</a:t>
            </a: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개발 개요</a:t>
            </a:r>
            <a:endParaRPr b="1" i="0" sz="2000" u="none" cap="none" strike="noStrike">
              <a:solidFill>
                <a:schemeClr val="dk1"/>
              </a:solidFill>
            </a:endParaRPr>
          </a:p>
        </p:txBody>
      </p:sp>
      <p:pic>
        <p:nvPicPr>
          <p:cNvPr descr="preencoded.png" id="432" name="Google Shape;43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5240" y="3562560"/>
            <a:ext cx="189720" cy="30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6080" y="3562560"/>
            <a:ext cx="189720" cy="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8"/>
          <p:cNvSpPr/>
          <p:nvPr/>
        </p:nvSpPr>
        <p:spPr>
          <a:xfrm>
            <a:off x="571680" y="1464480"/>
            <a:ext cx="3191040" cy="4471200"/>
          </a:xfrm>
          <a:prstGeom prst="roundRect">
            <a:avLst>
              <a:gd fmla="val 136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8"/>
          <p:cNvSpPr/>
          <p:nvPr/>
        </p:nvSpPr>
        <p:spPr>
          <a:xfrm>
            <a:off x="771840" y="2163240"/>
            <a:ext cx="2790360" cy="18720"/>
          </a:xfrm>
          <a:prstGeom prst="rect">
            <a:avLst/>
          </a:prstGeom>
          <a:solidFill>
            <a:srgbClr val="D7CCC8"/>
          </a:solidFill>
          <a:ln cap="flat" cmpd="sng" w="12600">
            <a:solidFill>
              <a:srgbClr val="D7CCC8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8"/>
          <p:cNvSpPr/>
          <p:nvPr/>
        </p:nvSpPr>
        <p:spPr>
          <a:xfrm>
            <a:off x="771840" y="1266480"/>
            <a:ext cx="64692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8"/>
          <p:cNvSpPr/>
          <p:nvPr/>
        </p:nvSpPr>
        <p:spPr>
          <a:xfrm>
            <a:off x="771840" y="1752480"/>
            <a:ext cx="648000" cy="247320"/>
          </a:xfrm>
          <a:prstGeom prst="rect">
            <a:avLst/>
          </a:prstGeom>
          <a:solidFill>
            <a:srgbClr val="EFEBE9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PHASE 1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"/>
          <p:cNvSpPr/>
          <p:nvPr/>
        </p:nvSpPr>
        <p:spPr>
          <a:xfrm>
            <a:off x="1527127" y="1734125"/>
            <a:ext cx="1851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500"/>
              <a:buFont typeface="Noto Sans KR"/>
              <a:buNone/>
            </a:pP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비전 (Vision)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"/>
          <p:cNvSpPr/>
          <p:nvPr/>
        </p:nvSpPr>
        <p:spPr>
          <a:xfrm>
            <a:off x="795960" y="2319480"/>
            <a:ext cx="2790360" cy="857520"/>
          </a:xfrm>
          <a:prstGeom prst="roundRect">
            <a:avLst>
              <a:gd fmla="val 11846" name="adj"/>
            </a:avLst>
          </a:prstGeom>
          <a:solidFill>
            <a:srgbClr val="FFF8F0"/>
          </a:solidFill>
          <a:ln cap="flat" cmpd="sng" w="126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8"/>
          <p:cNvSpPr/>
          <p:nvPr/>
        </p:nvSpPr>
        <p:spPr>
          <a:xfrm>
            <a:off x="914400" y="2378880"/>
            <a:ext cx="285840" cy="60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01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1257480" y="2378880"/>
            <a:ext cx="224892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QR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"/>
          <p:cNvSpPr/>
          <p:nvPr/>
        </p:nvSpPr>
        <p:spPr>
          <a:xfrm>
            <a:off x="1276200" y="2612160"/>
            <a:ext cx="2238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픽업라인 Webcam을 통한 물품 ID(QR) 및 박스 적재 여부(YOLO) 인식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8"/>
          <p:cNvSpPr/>
          <p:nvPr/>
        </p:nvSpPr>
        <p:spPr>
          <a:xfrm>
            <a:off x="771840" y="3247920"/>
            <a:ext cx="2790360" cy="1123560"/>
          </a:xfrm>
          <a:prstGeom prst="roundRect">
            <a:avLst>
              <a:gd fmla="val 6896" name="adj"/>
            </a:avLst>
          </a:prstGeom>
          <a:solidFill>
            <a:srgbClr val="FFF8F0"/>
          </a:solidFill>
          <a:ln cap="flat" cmpd="sng" w="126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"/>
          <p:cNvSpPr/>
          <p:nvPr/>
        </p:nvSpPr>
        <p:spPr>
          <a:xfrm>
            <a:off x="914400" y="3349080"/>
            <a:ext cx="28584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02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8"/>
          <p:cNvSpPr/>
          <p:nvPr/>
        </p:nvSpPr>
        <p:spPr>
          <a:xfrm>
            <a:off x="1257480" y="3349080"/>
            <a:ext cx="224892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ROI 유동적 설정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>
            <a:off x="1257480" y="3615120"/>
            <a:ext cx="2238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YOLO로 바구니+상자 학습, 로봇 위치에 따라 관심영역(ROI) 자동 보정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8"/>
          <p:cNvSpPr/>
          <p:nvPr/>
        </p:nvSpPr>
        <p:spPr>
          <a:xfrm>
            <a:off x="1257480" y="3597120"/>
            <a:ext cx="1485720" cy="209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8"/>
          <p:cNvSpPr/>
          <p:nvPr/>
        </p:nvSpPr>
        <p:spPr>
          <a:xfrm>
            <a:off x="1257480" y="4014000"/>
            <a:ext cx="1485720" cy="209880"/>
          </a:xfrm>
          <a:prstGeom prst="rect">
            <a:avLst/>
          </a:prstGeom>
          <a:solidFill>
            <a:srgbClr val="D4A574">
              <a:alpha val="14901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안정적 Bounding Box 유지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771840" y="4461840"/>
            <a:ext cx="2790360" cy="1123560"/>
          </a:xfrm>
          <a:prstGeom prst="roundRect">
            <a:avLst>
              <a:gd fmla="val 6896" name="adj"/>
            </a:avLst>
          </a:prstGeom>
          <a:solidFill>
            <a:srgbClr val="FFF8F0"/>
          </a:solidFill>
          <a:ln cap="flat" cmpd="sng" w="126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8"/>
          <p:cNvSpPr/>
          <p:nvPr/>
        </p:nvSpPr>
        <p:spPr>
          <a:xfrm>
            <a:off x="914400" y="4585320"/>
            <a:ext cx="28584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03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"/>
          <p:cNvSpPr/>
          <p:nvPr/>
        </p:nvSpPr>
        <p:spPr>
          <a:xfrm>
            <a:off x="1257480" y="4585320"/>
            <a:ext cx="224892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IOU 임계값 검증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1257480" y="4852440"/>
            <a:ext cx="2238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ROI와 감지 박스 간 IOU 0.7 이상 4초 유지 시 출발 신호 전송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1257480" y="4834440"/>
            <a:ext cx="1257120" cy="209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8"/>
          <p:cNvSpPr/>
          <p:nvPr/>
        </p:nvSpPr>
        <p:spPr>
          <a:xfrm>
            <a:off x="1210680" y="5229000"/>
            <a:ext cx="909720" cy="264960"/>
          </a:xfrm>
          <a:prstGeom prst="rect">
            <a:avLst/>
          </a:prstGeom>
          <a:solidFill>
            <a:srgbClr val="D4A574">
              <a:alpha val="14901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 /box_placedx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8"/>
          <p:cNvSpPr/>
          <p:nvPr/>
        </p:nvSpPr>
        <p:spPr>
          <a:xfrm>
            <a:off x="4502520" y="1661400"/>
            <a:ext cx="3191040" cy="3786120"/>
          </a:xfrm>
          <a:prstGeom prst="roundRect">
            <a:avLst>
              <a:gd fmla="val 136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8"/>
          <p:cNvSpPr/>
          <p:nvPr/>
        </p:nvSpPr>
        <p:spPr>
          <a:xfrm>
            <a:off x="4701960" y="2290320"/>
            <a:ext cx="2790360" cy="18720"/>
          </a:xfrm>
          <a:prstGeom prst="rect">
            <a:avLst/>
          </a:prstGeom>
          <a:solidFill>
            <a:srgbClr val="FFE0B2"/>
          </a:solidFill>
          <a:ln cap="flat" cmpd="sng" w="12600">
            <a:solidFill>
              <a:srgbClr val="FFE0B2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8"/>
          <p:cNvSpPr/>
          <p:nvPr/>
        </p:nvSpPr>
        <p:spPr>
          <a:xfrm>
            <a:off x="4701960" y="1266480"/>
            <a:ext cx="64692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8"/>
          <p:cNvSpPr/>
          <p:nvPr/>
        </p:nvSpPr>
        <p:spPr>
          <a:xfrm>
            <a:off x="4701960" y="1879920"/>
            <a:ext cx="648000" cy="247320"/>
          </a:xfrm>
          <a:prstGeom prst="rect">
            <a:avLst/>
          </a:prstGeom>
          <a:solidFill>
            <a:srgbClr val="FFF3E0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E65100"/>
                </a:solidFill>
                <a:latin typeface="Noto Sans KR"/>
                <a:ea typeface="Noto Sans KR"/>
                <a:cs typeface="Noto Sans KR"/>
                <a:sym typeface="Noto Sans KR"/>
              </a:rPr>
              <a:t>PHASE 2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5457944" y="1861550"/>
            <a:ext cx="1461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500"/>
              <a:buFont typeface="Noto Sans KR"/>
              <a:buNone/>
            </a:pP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AMR 주행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8"/>
          <p:cNvSpPr/>
          <p:nvPr/>
        </p:nvSpPr>
        <p:spPr>
          <a:xfrm>
            <a:off x="4701960" y="2451240"/>
            <a:ext cx="2790360" cy="857520"/>
          </a:xfrm>
          <a:prstGeom prst="roundRect">
            <a:avLst>
              <a:gd fmla="val 11846" name="adj"/>
            </a:avLst>
          </a:prstGeom>
          <a:solidFill>
            <a:srgbClr val="FFF8F0"/>
          </a:solidFill>
          <a:ln cap="flat" cmpd="sng" w="126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8"/>
          <p:cNvSpPr/>
          <p:nvPr/>
        </p:nvSpPr>
        <p:spPr>
          <a:xfrm>
            <a:off x="4845240" y="2575800"/>
            <a:ext cx="285840" cy="60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A574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04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8"/>
          <p:cNvSpPr/>
          <p:nvPr/>
        </p:nvSpPr>
        <p:spPr>
          <a:xfrm>
            <a:off x="5188320" y="2575800"/>
            <a:ext cx="233496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lang="en-US" sz="1200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SLAM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"/>
          <p:cNvSpPr/>
          <p:nvPr/>
        </p:nvSpPr>
        <p:spPr>
          <a:xfrm>
            <a:off x="5188320" y="2842920"/>
            <a:ext cx="2238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SLAM </a:t>
            </a: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2D 지도 생성 및 AMCL 기반 실시간 위치(Pose) 추정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8"/>
          <p:cNvSpPr/>
          <p:nvPr/>
        </p:nvSpPr>
        <p:spPr>
          <a:xfrm>
            <a:off x="4701960" y="3421440"/>
            <a:ext cx="2790360" cy="857520"/>
          </a:xfrm>
          <a:prstGeom prst="roundRect">
            <a:avLst>
              <a:gd fmla="val 11846" name="adj"/>
            </a:avLst>
          </a:prstGeom>
          <a:solidFill>
            <a:srgbClr val="FFF8F0"/>
          </a:solidFill>
          <a:ln cap="flat" cmpd="sng" w="126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8"/>
          <p:cNvSpPr/>
          <p:nvPr/>
        </p:nvSpPr>
        <p:spPr>
          <a:xfrm>
            <a:off x="4845240" y="3546000"/>
            <a:ext cx="285840" cy="60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A574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05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"/>
          <p:cNvSpPr/>
          <p:nvPr/>
        </p:nvSpPr>
        <p:spPr>
          <a:xfrm>
            <a:off x="5188320" y="3546000"/>
            <a:ext cx="233496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경로 계획 &amp; 실행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"/>
          <p:cNvSpPr/>
          <p:nvPr/>
        </p:nvSpPr>
        <p:spPr>
          <a:xfrm>
            <a:off x="5188320" y="3812040"/>
            <a:ext cx="2238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Nav2 기반 전역/지역 경로 생성, LiDAR 동적 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장애물 회피 주행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8"/>
          <p:cNvSpPr/>
          <p:nvPr/>
        </p:nvSpPr>
        <p:spPr>
          <a:xfrm>
            <a:off x="4701960" y="4415040"/>
            <a:ext cx="2790360" cy="857520"/>
          </a:xfrm>
          <a:prstGeom prst="roundRect">
            <a:avLst>
              <a:gd fmla="val 11846" name="adj"/>
            </a:avLst>
          </a:prstGeom>
          <a:solidFill>
            <a:srgbClr val="FFF8F0"/>
          </a:solidFill>
          <a:ln cap="flat" cmpd="sng" w="126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8"/>
          <p:cNvSpPr/>
          <p:nvPr/>
        </p:nvSpPr>
        <p:spPr>
          <a:xfrm>
            <a:off x="4845240" y="4516200"/>
            <a:ext cx="285840" cy="60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A574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D4A574"/>
                </a:solidFill>
                <a:latin typeface="Noto Sans KR"/>
                <a:ea typeface="Noto Sans KR"/>
                <a:cs typeface="Noto Sans KR"/>
                <a:sym typeface="Noto Sans KR"/>
              </a:rPr>
              <a:t>06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8"/>
          <p:cNvSpPr/>
          <p:nvPr/>
        </p:nvSpPr>
        <p:spPr>
          <a:xfrm>
            <a:off x="5188320" y="4516200"/>
            <a:ext cx="233496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정밀 도킹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"/>
          <p:cNvSpPr/>
          <p:nvPr/>
        </p:nvSpPr>
        <p:spPr>
          <a:xfrm>
            <a:off x="5188320" y="4782240"/>
            <a:ext cx="2238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목표 지점(Goal) 도착 후 오차 범위 내 정밀 상하차 수행 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"/>
          <p:cNvSpPr/>
          <p:nvPr/>
        </p:nvSpPr>
        <p:spPr>
          <a:xfrm>
            <a:off x="8432640" y="1939320"/>
            <a:ext cx="3191040" cy="2895480"/>
          </a:xfrm>
          <a:prstGeom prst="roundRect">
            <a:avLst>
              <a:gd fmla="val 1369" name="adj"/>
            </a:avLst>
          </a:prstGeom>
          <a:solidFill>
            <a:srgbClr val="FEFDFB"/>
          </a:solidFill>
          <a:ln cap="flat" cmpd="sng" w="12600">
            <a:solidFill>
              <a:srgbClr val="E8D5C4"/>
            </a:solidFill>
            <a:prstDash val="solid"/>
            <a:round/>
            <a:headEnd len="sm" w="sm" type="none"/>
            <a:tailEnd len="sm" w="sm" type="none"/>
          </a:ln>
          <a:effectLst>
            <a:outerShdw blurRad="63360" rotWithShape="0" dir="16200000" dist="38160">
              <a:srgbClr val="3E2723">
                <a:alpha val="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8"/>
          <p:cNvSpPr/>
          <p:nvPr/>
        </p:nvSpPr>
        <p:spPr>
          <a:xfrm>
            <a:off x="8632800" y="2556720"/>
            <a:ext cx="2790360" cy="18720"/>
          </a:xfrm>
          <a:prstGeom prst="rect">
            <a:avLst/>
          </a:prstGeom>
          <a:solidFill>
            <a:srgbClr val="B2DFDB"/>
          </a:solidFill>
          <a:ln cap="flat" cmpd="sng" w="12600">
            <a:solidFill>
              <a:srgbClr val="B2DFDB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8"/>
          <p:cNvSpPr/>
          <p:nvPr/>
        </p:nvSpPr>
        <p:spPr>
          <a:xfrm>
            <a:off x="8632800" y="1266480"/>
            <a:ext cx="646920" cy="24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8"/>
          <p:cNvSpPr/>
          <p:nvPr/>
        </p:nvSpPr>
        <p:spPr>
          <a:xfrm>
            <a:off x="8632800" y="2145960"/>
            <a:ext cx="648000" cy="247320"/>
          </a:xfrm>
          <a:prstGeom prst="rect">
            <a:avLst/>
          </a:prstGeom>
          <a:solidFill>
            <a:srgbClr val="E0F2F1"/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00695C"/>
                </a:solidFill>
                <a:latin typeface="Noto Sans KR"/>
                <a:ea typeface="Noto Sans KR"/>
                <a:cs typeface="Noto Sans KR"/>
                <a:sym typeface="Noto Sans KR"/>
              </a:rPr>
              <a:t>PHASE 3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9389144" y="2127950"/>
            <a:ext cx="1257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2723"/>
              </a:buClr>
              <a:buSzPts val="1500"/>
              <a:buFont typeface="Noto Sans KR"/>
              <a:buNone/>
            </a:pPr>
            <a:r>
              <a:rPr b="1" i="0" lang="en-US" sz="2000" u="none" cap="none" strike="noStrike">
                <a:solidFill>
                  <a:srgbClr val="3E2723"/>
                </a:solidFill>
                <a:latin typeface="Noto Sans KR"/>
                <a:ea typeface="Noto Sans KR"/>
                <a:cs typeface="Noto Sans KR"/>
                <a:sym typeface="Noto Sans KR"/>
              </a:rPr>
              <a:t>모니터링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8632800" y="2729160"/>
            <a:ext cx="2790360" cy="857520"/>
          </a:xfrm>
          <a:prstGeom prst="roundRect">
            <a:avLst>
              <a:gd fmla="val 11846" name="adj"/>
            </a:avLst>
          </a:prstGeom>
          <a:solidFill>
            <a:srgbClr val="FFF8F0"/>
          </a:solidFill>
          <a:ln cap="flat" cmpd="sng" w="126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8"/>
          <p:cNvSpPr/>
          <p:nvPr/>
        </p:nvSpPr>
        <p:spPr>
          <a:xfrm>
            <a:off x="8775360" y="2853720"/>
            <a:ext cx="285840" cy="60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97B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00897B"/>
                </a:solidFill>
                <a:latin typeface="Noto Sans KR"/>
                <a:ea typeface="Noto Sans KR"/>
                <a:cs typeface="Noto Sans KR"/>
                <a:sym typeface="Noto Sans KR"/>
              </a:rPr>
              <a:t>07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"/>
          <p:cNvSpPr/>
          <p:nvPr/>
        </p:nvSpPr>
        <p:spPr>
          <a:xfrm>
            <a:off x="9118440" y="2853720"/>
            <a:ext cx="224892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상태 수집 (Logging)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"/>
          <p:cNvSpPr/>
          <p:nvPr/>
        </p:nvSpPr>
        <p:spPr>
          <a:xfrm>
            <a:off x="9118440" y="3120480"/>
            <a:ext cx="2238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완료 보고, 배터리/위치 등 로봇 상태 데이터 서버 전송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"/>
          <p:cNvSpPr/>
          <p:nvPr/>
        </p:nvSpPr>
        <p:spPr>
          <a:xfrm>
            <a:off x="8632800" y="3710880"/>
            <a:ext cx="2790360" cy="857520"/>
          </a:xfrm>
          <a:prstGeom prst="roundRect">
            <a:avLst>
              <a:gd fmla="val 11846" name="adj"/>
            </a:avLst>
          </a:prstGeom>
          <a:solidFill>
            <a:srgbClr val="FFF8F0"/>
          </a:solidFill>
          <a:ln cap="flat" cmpd="sng" w="126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8"/>
          <p:cNvSpPr/>
          <p:nvPr/>
        </p:nvSpPr>
        <p:spPr>
          <a:xfrm>
            <a:off x="8775360" y="3823560"/>
            <a:ext cx="285840" cy="60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97B"/>
              </a:buClr>
              <a:buSzPts val="1000"/>
              <a:buFont typeface="Noto Sans KR"/>
              <a:buNone/>
            </a:pPr>
            <a:r>
              <a:rPr b="1" i="0" lang="en-US" sz="1000" u="none" cap="none" strike="noStrike">
                <a:solidFill>
                  <a:srgbClr val="00897B"/>
                </a:solidFill>
                <a:latin typeface="Noto Sans KR"/>
                <a:ea typeface="Noto Sans KR"/>
                <a:cs typeface="Noto Sans KR"/>
                <a:sym typeface="Noto Sans KR"/>
              </a:rPr>
              <a:t>08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"/>
          <p:cNvSpPr/>
          <p:nvPr/>
        </p:nvSpPr>
        <p:spPr>
          <a:xfrm>
            <a:off x="9118440" y="3823560"/>
            <a:ext cx="2334960" cy="22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4037"/>
              </a:buClr>
              <a:buSzPts val="1200"/>
              <a:buFont typeface="Noto Sans KR"/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Noto Sans KR"/>
                <a:ea typeface="Noto Sans KR"/>
                <a:cs typeface="Noto Sans KR"/>
                <a:sym typeface="Noto Sans KR"/>
              </a:rPr>
              <a:t>웹 대시보드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"/>
          <p:cNvSpPr/>
          <p:nvPr/>
        </p:nvSpPr>
        <p:spPr>
          <a:xfrm>
            <a:off x="9118440" y="4089960"/>
            <a:ext cx="22381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6E63"/>
              </a:buClr>
              <a:buSzPts val="900"/>
              <a:buFont typeface="Noto Sans KR"/>
              <a:buNone/>
            </a:pPr>
            <a:r>
              <a:rPr b="0" i="0" lang="en-US" sz="900" u="none" cap="none" strike="noStrike">
                <a:solidFill>
                  <a:srgbClr val="8D6E63"/>
                </a:solidFill>
                <a:latin typeface="Noto Sans KR"/>
                <a:ea typeface="Noto Sans KR"/>
                <a:cs typeface="Noto Sans KR"/>
                <a:sym typeface="Noto Sans KR"/>
              </a:rPr>
              <a:t>웹 UI를 통한 실시간 맵뷰, 로봇 위치/상태 시각화 및 관제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"/>
          <p:cNvSpPr/>
          <p:nvPr/>
        </p:nvSpPr>
        <p:spPr>
          <a:xfrm>
            <a:off x="0" y="6476760"/>
            <a:ext cx="12191400" cy="3808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8"/>
          <p:cNvSpPr/>
          <p:nvPr/>
        </p:nvSpPr>
        <p:spPr>
          <a:xfrm>
            <a:off x="0" y="6476760"/>
            <a:ext cx="12191400" cy="8640"/>
          </a:xfrm>
          <a:prstGeom prst="rect">
            <a:avLst/>
          </a:prstGeom>
          <a:solidFill>
            <a:srgbClr val="E8D5C4"/>
          </a:solidFill>
          <a:ln cap="flat" cmpd="sng" w="12600">
            <a:solidFill>
              <a:srgbClr val="E8D5C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"/>
          <p:cNvSpPr/>
          <p:nvPr/>
        </p:nvSpPr>
        <p:spPr>
          <a:xfrm>
            <a:off x="571680" y="6575400"/>
            <a:ext cx="256176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1000"/>
              <a:buFont typeface="Noto Sans KR"/>
              <a:buNone/>
            </a:pPr>
            <a:r>
              <a:rPr b="0" i="0" lang="en-US" sz="10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Team 영차영차 | 물류 자동화 프로젝트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8"/>
          <p:cNvSpPr/>
          <p:nvPr/>
        </p:nvSpPr>
        <p:spPr>
          <a:xfrm>
            <a:off x="1234800" y="2902320"/>
            <a:ext cx="885600" cy="227160"/>
          </a:xfrm>
          <a:prstGeom prst="rect">
            <a:avLst/>
          </a:prstGeom>
          <a:solidFill>
            <a:srgbClr val="D4A574">
              <a:alpha val="14901"/>
            </a:srgbClr>
          </a:solidFill>
          <a:ln cap="flat" cmpd="sng" w="9525">
            <a:solidFill>
              <a:srgbClr val="FFFF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7355"/>
              </a:buClr>
              <a:buSzPts val="900"/>
              <a:buFont typeface="Noto Sans KR"/>
              <a:buNone/>
            </a:pPr>
            <a:r>
              <a:rPr b="1" i="0" lang="en-US" sz="900" u="none" cap="none" strike="noStrike">
                <a:solidFill>
                  <a:srgbClr val="8B7355"/>
                </a:solidFill>
                <a:latin typeface="Noto Sans KR"/>
                <a:ea typeface="Noto Sans KR"/>
                <a:cs typeface="Noto Sans KR"/>
                <a:sym typeface="Noto Sans KR"/>
              </a:rPr>
              <a:t> /qr_code_idx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2026-02-07T15:30:19Z</dcterms:created>
  <dc:creator>Visual Extract to PPTX Converter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22.0</vt:r8>
  </property>
  <property fmtid="{D5CDD505-2E9C-101B-9397-08002B2CF9AE}" pid="3" name="PresentationFormat">
    <vt:lpwstr>와이드스크린</vt:lpwstr>
  </property>
  <property fmtid="{D5CDD505-2E9C-101B-9397-08002B2CF9AE}" pid="4" name="Slides">
    <vt:r8>22.0</vt:r8>
  </property>
</Properties>
</file>